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63" r:id="rId5"/>
    <p:sldId id="264" r:id="rId6"/>
    <p:sldId id="261" r:id="rId7"/>
    <p:sldId id="262" r:id="rId8"/>
    <p:sldId id="260" r:id="rId9"/>
    <p:sldId id="266" r:id="rId10"/>
    <p:sldId id="267" r:id="rId11"/>
    <p:sldId id="265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36303" autoAdjust="0"/>
  </p:normalViewPr>
  <p:slideViewPr>
    <p:cSldViewPr>
      <p:cViewPr varScale="1">
        <p:scale>
          <a:sx n="112" d="100"/>
          <a:sy n="112" d="100"/>
        </p:scale>
        <p:origin x="68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8A89A-CF58-49FE-8377-C455EDE92401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024BE-7AB0-43DE-B5C3-55F9DCCEF5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247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024BE-7AB0-43DE-B5C3-55F9DCCEF55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791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024BE-7AB0-43DE-B5C3-55F9DCCEF559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17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C848-846E-4175-8E24-E2BC66101538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DA6BCE9-3B78-4C93-A127-1231E8CCE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C848-846E-4175-8E24-E2BC66101538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BCE9-3B78-4C93-A127-1231E8CCE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C848-846E-4175-8E24-E2BC66101538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BCE9-3B78-4C93-A127-1231E8CCE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C848-846E-4175-8E24-E2BC66101538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DA6BCE9-3B78-4C93-A127-1231E8CCE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C848-846E-4175-8E24-E2BC66101538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BCE9-3B78-4C93-A127-1231E8CCE3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C848-846E-4175-8E24-E2BC66101538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BCE9-3B78-4C93-A127-1231E8CCE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C848-846E-4175-8E24-E2BC66101538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DA6BCE9-3B78-4C93-A127-1231E8CCE3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C848-846E-4175-8E24-E2BC66101538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BCE9-3B78-4C93-A127-1231E8CCE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C848-846E-4175-8E24-E2BC66101538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BCE9-3B78-4C93-A127-1231E8CCE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C848-846E-4175-8E24-E2BC66101538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BCE9-3B78-4C93-A127-1231E8CCE3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C848-846E-4175-8E24-E2BC66101538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BCE9-3B78-4C93-A127-1231E8CCE3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9F4C848-846E-4175-8E24-E2BC66101538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DA6BCE9-3B78-4C93-A127-1231E8CCE3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gif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42998" y="-1143000"/>
            <a:ext cx="6858002" cy="9144003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57158" y="1"/>
            <a:ext cx="8786842" cy="6503988"/>
          </a:xfrm>
          <a:prstGeom prst="rect">
            <a:avLst/>
          </a:prstGeom>
        </p:spPr>
        <p:txBody>
          <a:bodyPr vert="horz" anchor="ctr">
            <a:normAutofit fontScale="750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600" b="1" cap="all" dirty="0"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2400" b="1" cap="all" dirty="0"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Муниципальное бюджетное дошкольное                                                        </a:t>
            </a:r>
            <a:br>
              <a:rPr lang="ru-RU" sz="2400" b="1" cap="all" dirty="0"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400" b="1" cap="all" dirty="0"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</a:t>
            </a:r>
            <a:r>
              <a:rPr lang="ru-RU" sz="2400" b="1" cap="all" dirty="0" smtClean="0"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образовательное учреждение  </a:t>
            </a:r>
            <a:r>
              <a:rPr lang="ru-RU" sz="2400" b="1" cap="all" dirty="0"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«Детский сад № </a:t>
            </a:r>
            <a:r>
              <a:rPr lang="ru-RU" sz="2400" b="1" cap="all" dirty="0" smtClean="0"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19»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2400" b="1" cap="all" dirty="0" smtClean="0"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2400" b="1" cap="all" dirty="0"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г. Канаш </a:t>
            </a:r>
            <a:r>
              <a:rPr lang="ru-RU" sz="2400" b="1" cap="all" dirty="0" smtClean="0"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2400" b="1" cap="all" dirty="0" err="1" smtClean="0"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чУВАШСКОЙ</a:t>
            </a:r>
            <a:r>
              <a:rPr lang="ru-RU" sz="2400" b="1" cap="all" dirty="0" smtClean="0"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</a:t>
            </a:r>
            <a:r>
              <a:rPr lang="ru-RU" sz="2400" b="1" cap="all" dirty="0" err="1" smtClean="0"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рЕСПУБЛИКИ</a:t>
            </a:r>
            <a:r>
              <a:rPr lang="ru-RU" sz="2400" b="1" cap="all" dirty="0" smtClean="0"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ru-RU" sz="24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    </a:t>
            </a:r>
            <a:r>
              <a:rPr kumimoji="0" lang="ru-RU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kumimoji="0" lang="ru-RU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3600" b="1" cap="all" dirty="0"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     </a:t>
            </a:r>
            <a:r>
              <a:rPr lang="ru-RU" sz="3600" b="1" cap="all" dirty="0" smtClean="0"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</a:t>
            </a:r>
            <a:endParaRPr kumimoji="0" lang="ru-RU" sz="3600" b="1" i="0" u="none" strike="noStrike" kern="1200" cap="all" spc="0" normalizeH="0" baseline="0" noProof="0" dirty="0" smtClean="0">
              <a:ln>
                <a:noFill/>
              </a:ln>
              <a:solidFill>
                <a:srgbClr val="003300"/>
              </a:solidFill>
              <a:effectLst>
                <a:outerShdw sx="1000" sy="1000" algn="ctr" rotWithShape="0">
                  <a:srgbClr val="000000"/>
                </a:outerShdw>
                <a:reflection blurRad="12700" stA="48000" endA="300" endPos="55000" dir="5400000" sy="-90000" algn="bl" rotWithShape="0"/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     </a:t>
            </a:r>
            <a:b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5400" cap="all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Детский п</a:t>
            </a:r>
            <a:r>
              <a:rPr kumimoji="0" lang="ru-RU" sz="5400" i="0" u="none" strike="noStrike" kern="1200" cap="all" spc="0" normalizeH="0" baseline="0" noProof="0" dirty="0" err="1" smtClean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роект</a:t>
            </a:r>
            <a:r>
              <a:rPr kumimoji="0" lang="ru-RU" sz="5400" i="0" u="none" strike="noStrike" kern="1200" cap="all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       </a:t>
            </a:r>
            <a:r>
              <a:rPr kumimoji="0" lang="ru-RU" sz="54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kumimoji="0" lang="ru-RU" sz="54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sz="39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«чудесное превращение гусеницы»</a:t>
            </a:r>
            <a:br>
              <a:rPr kumimoji="0" lang="ru-RU" sz="39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sz="32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                           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cap="all" dirty="0">
                <a:solidFill>
                  <a:srgbClr val="0066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3200" b="1" cap="all" dirty="0" smtClean="0">
                <a:solidFill>
                  <a:srgbClr val="0066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                                        </a:t>
            </a:r>
            <a:r>
              <a:rPr kumimoji="0" lang="ru-RU" sz="32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руководитель проекта:      </a:t>
            </a:r>
            <a:b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                                         Портнова И.М.                                </a:t>
            </a:r>
            <a:b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                                                 Участник проекта:                              </a:t>
            </a:r>
            <a:b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                                                 </a:t>
            </a:r>
            <a:r>
              <a:rPr kumimoji="0" lang="ru-RU" sz="2400" b="1" i="0" u="none" strike="noStrike" kern="1200" cap="all" spc="0" normalizeH="0" baseline="0" noProof="0" dirty="0" err="1" smtClean="0"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Зобова</a:t>
            </a: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Маргарита</a:t>
            </a:r>
            <a:b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                               </a:t>
            </a:r>
            <a:endParaRPr lang="ru-RU" sz="2400" b="1" cap="all" dirty="0" smtClean="0">
              <a:effectLst>
                <a:outerShdw sx="1000" sy="1000" algn="ctr" rotWithShape="0">
                  <a:srgbClr val="000000"/>
                </a:outerShdw>
                <a:reflection blurRad="12700" stA="48000" endA="300" endPos="55000" dir="5400000" sy="-90000" algn="bl" rotWithShape="0"/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                       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cap="all" dirty="0">
              <a:effectLst>
                <a:outerShdw sx="1000" sy="1000" algn="ctr" rotWithShape="0">
                  <a:srgbClr val="000000"/>
                </a:outerShdw>
                <a:reflection blurRad="12700" stA="48000" endA="300" endPos="55000" dir="5400000" sy="-90000" algn="bl" rotWithShape="0"/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г. Канаш – 2023 г.</a:t>
            </a: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sz="2400" b="0" i="0" u="none" strike="noStrike" kern="1200" cap="all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kumimoji="0" lang="ru-RU" sz="2400" b="0" i="0" u="none" strike="noStrike" kern="1200" cap="all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sz="3600" b="0" i="0" u="none" strike="noStrike" kern="1200" cap="all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                      </a:t>
            </a:r>
            <a:endParaRPr kumimoji="0" lang="ru-RU" sz="3600" b="0" i="0" u="none" strike="noStrike" kern="1200" cap="all" spc="0" normalizeH="0" baseline="0" noProof="0" dirty="0">
              <a:ln>
                <a:noFill/>
              </a:ln>
              <a:solidFill>
                <a:srgbClr val="00330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2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" dur="2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5" name="Рисунок 24" descr="Изображение 06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50413" y="3717032"/>
            <a:ext cx="3672235" cy="2754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" name="TextBox 36"/>
          <p:cNvSpPr txBox="1"/>
          <p:nvPr/>
        </p:nvSpPr>
        <p:spPr>
          <a:xfrm>
            <a:off x="790142" y="260648"/>
            <a:ext cx="428685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Осенью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участке мы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обнаружили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куколку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какой-то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бабочки и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решили понаблюдать за ней. Принесли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ее в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группу и создали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необходимые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 для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продолжения жизни.               </a:t>
            </a:r>
            <a:endParaRPr lang="ru-RU" sz="1600" b="1" dirty="0" smtClean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Новый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 из куколки вышла прекрасная бабочка – махаон. Мы угостили ее водичкой с медом. И за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недолгое время, которое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прожила у нас, мы смогли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любоваться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ее изяществом и легкостью</a:t>
            </a:r>
            <a:r>
              <a:rPr lang="ru-RU" sz="16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Но, к сожалению</a:t>
            </a:r>
            <a:r>
              <a:rPr lang="ru-RU" sz="16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жизнь бабочки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очень короткая</a:t>
            </a:r>
            <a:r>
              <a:rPr lang="ru-RU" sz="16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2" name="Рисунок 41" descr="Изображение 0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5061404" y="374408"/>
            <a:ext cx="3775413" cy="2831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" name="Рисунок 43" descr="Изображение 0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15315" y="4965278"/>
            <a:ext cx="2085599" cy="1564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408241360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" y="42220"/>
            <a:ext cx="9144000" cy="68397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9632" y="2204864"/>
            <a:ext cx="7072362" cy="240065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ВЫВОД.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Самое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главное в моем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проекте – я увидела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появляется бабочка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Наблюдение за превращением гусеницы в бабочку помогло мне понять,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природе все взаимосвязано и гармонично.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Это чудесное превращение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похоже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волшебство! Поэтому мы с воспитателем придумали сказку и создали книжку «Приключения Вертишейки».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7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7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7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211158" y="-1210737"/>
            <a:ext cx="7000901" cy="94223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20016412">
            <a:off x="606548" y="2190513"/>
            <a:ext cx="71978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  <a:endParaRPr lang="ru-RU" sz="5400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nasekomoe-9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47721">
            <a:off x="6393486" y="1484784"/>
            <a:ext cx="2781310" cy="26882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2763"/>
            <a:ext cx="925252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4162"/>
            <a:ext cx="8663880" cy="489917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lvl="1">
              <a:buNone/>
            </a:pPr>
            <a:endParaRPr lang="ru-RU" sz="1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Задачи.</a:t>
            </a:r>
          </a:p>
          <a:p>
            <a:pPr marL="800100" lvl="1" indent="-342900">
              <a:buClr>
                <a:srgbClr val="003300"/>
              </a:buClr>
              <a:buSzPct val="100000"/>
              <a:buFont typeface="+mj-lt"/>
              <a:buAutoNum type="arabicPeriod"/>
            </a:pPr>
            <a:r>
              <a:rPr lang="ru-RU" sz="18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Ознакомиться с детской научно-популярной литературой по теме проекта.</a:t>
            </a:r>
          </a:p>
          <a:p>
            <a:pPr marL="800100" lvl="1" indent="-342900">
              <a:buClr>
                <a:srgbClr val="003300"/>
              </a:buClr>
              <a:buSzPct val="100000"/>
              <a:buFont typeface="+mj-lt"/>
              <a:buAutoNum type="arabicPeriod"/>
            </a:pPr>
            <a:r>
              <a:rPr lang="ru-RU" sz="18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 гусеницу и вырастить из нее бабочку.</a:t>
            </a:r>
          </a:p>
          <a:p>
            <a:pPr marL="800100" lvl="1" indent="-342900">
              <a:buClr>
                <a:srgbClr val="003300"/>
              </a:buClr>
              <a:buSzPct val="100000"/>
              <a:buFont typeface="+mj-lt"/>
              <a:buAutoNum type="arabicPeriod"/>
            </a:pPr>
            <a:r>
              <a:rPr lang="ru-RU" sz="18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Соблюдать правила поведения в природе.</a:t>
            </a:r>
          </a:p>
          <a:p>
            <a:pPr marL="457200" lvl="1" indent="0">
              <a:buClr>
                <a:srgbClr val="003300"/>
              </a:buClr>
              <a:buSzPct val="100000"/>
              <a:buNone/>
            </a:pPr>
            <a:endParaRPr lang="ru-RU" sz="1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Clr>
                <a:srgbClr val="003300"/>
              </a:buClr>
              <a:buSzPct val="100000"/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Гипотезы: </a:t>
            </a:r>
          </a:p>
          <a:p>
            <a:pPr>
              <a:buClr>
                <a:srgbClr val="003300"/>
              </a:buClr>
              <a:buFont typeface="Wingdings" panose="05000000000000000000" pitchFamily="2" charset="2"/>
              <a:buChar char="v"/>
            </a:pPr>
            <a:r>
              <a:rPr lang="ru-RU" sz="18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красивых гусениц получаются красивые бабочки;                                                             </a:t>
            </a:r>
          </a:p>
          <a:p>
            <a:pPr>
              <a:buClr>
                <a:srgbClr val="003300"/>
              </a:buClr>
              <a:buFont typeface="Wingdings" panose="05000000000000000000" pitchFamily="2" charset="2"/>
              <a:buChar char="v"/>
            </a:pPr>
            <a:r>
              <a:rPr lang="ru-RU" sz="18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бабочек появляется намного меньше, чем было отложено яиц, потому что часть гусениц, вылупившихся из этих яиц, съедают птицы;</a:t>
            </a:r>
          </a:p>
          <a:p>
            <a:pPr>
              <a:buClr>
                <a:srgbClr val="003300"/>
              </a:buClr>
              <a:buFont typeface="Wingdings" panose="05000000000000000000" pitchFamily="2" charset="2"/>
              <a:buChar char="v"/>
            </a:pPr>
            <a:r>
              <a:rPr lang="ru-RU" sz="18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 можно создать условия для наблюдения за стадиями </a:t>
            </a:r>
            <a:r>
              <a:rPr lang="ru-RU" sz="18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бабочки.</a:t>
            </a:r>
            <a:endParaRPr lang="ru-RU" sz="18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686800" cy="83820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проекта: </a:t>
            </a:r>
            <a:r>
              <a:rPr lang="ru-RU" sz="16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выяснить как появляются бабочки</a:t>
            </a:r>
            <a:endParaRPr lang="ru-RU" sz="16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1616"/>
            <a:ext cx="9144000" cy="6858000"/>
          </a:xfrm>
          <a:prstGeom prst="rect">
            <a:avLst/>
          </a:prstGeom>
        </p:spPr>
      </p:pic>
      <p:sp>
        <p:nvSpPr>
          <p:cNvPr id="22" name="Текст 21"/>
          <p:cNvSpPr>
            <a:spLocks noGrp="1"/>
          </p:cNvSpPr>
          <p:nvPr>
            <p:ph type="body" idx="2"/>
          </p:nvPr>
        </p:nvSpPr>
        <p:spPr>
          <a:xfrm>
            <a:off x="755576" y="620688"/>
            <a:ext cx="3347969" cy="364357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Летом прошлого года я заметила, что в саду и в парке было очень много гусениц. Они даже падали на людей с деревьев. 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знала</a:t>
            </a:r>
            <a:r>
              <a:rPr lang="ru-RU" sz="16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гусеницы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превращаются в красивых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порхающих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повсюду бабочек</a:t>
            </a:r>
            <a:r>
              <a:rPr lang="ru-RU" sz="16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b="1" dirty="0" smtClean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мне </a:t>
            </a:r>
            <a:r>
              <a:rPr lang="ru-RU" sz="16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захотелось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узнать больше о гусеницах и о том, каким </a:t>
            </a:r>
            <a:r>
              <a:rPr lang="ru-RU" sz="16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образом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происходит их чудесное превращение в бабочек. </a:t>
            </a:r>
          </a:p>
          <a:p>
            <a:endParaRPr lang="ru-RU" sz="1600" dirty="0"/>
          </a:p>
        </p:txBody>
      </p:sp>
      <p:pic>
        <p:nvPicPr>
          <p:cNvPr id="23" name="Содержимое 22" descr="tzgzghg-aykgzhweak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248367" y="2924944"/>
            <a:ext cx="4653491" cy="3490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66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774" y="1052736"/>
            <a:ext cx="2339975" cy="22244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за компом рит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3284984"/>
            <a:ext cx="3988684" cy="2991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66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827584" y="836712"/>
            <a:ext cx="34923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 узнала из интернета, что гусеницы очень прожорливые и все время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грызут листья растений.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Этим они приносят большой вред, потому что могут съесть всю зелень в природе. Но птицы 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другие животные, которые питаются гусеницами,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дают им слишком размножиться.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524" r="4149" b="8688"/>
          <a:stretch/>
        </p:blipFill>
        <p:spPr>
          <a:xfrm rot="-120000">
            <a:off x="5975902" y="3301348"/>
            <a:ext cx="1512168" cy="1321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939"/>
            <a:ext cx="9144000" cy="6858000"/>
          </a:xfrm>
          <a:prstGeom prst="rect">
            <a:avLst/>
          </a:prstGeom>
        </p:spPr>
      </p:pic>
      <p:pic>
        <p:nvPicPr>
          <p:cNvPr id="16" name="Рисунок 15" descr="03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989" y="386102"/>
            <a:ext cx="1800904" cy="2568710"/>
          </a:xfrm>
          <a:prstGeom prst="ellipse">
            <a:avLst/>
          </a:prstGeom>
          <a:ln w="190500" cap="rnd">
            <a:solidFill>
              <a:schemeClr val="bg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Рисунок 16" descr="03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448" y="2516416"/>
            <a:ext cx="2291809" cy="1661567"/>
          </a:xfrm>
          <a:prstGeom prst="ellipse">
            <a:avLst/>
          </a:prstGeom>
          <a:ln w="190500" cap="rnd">
            <a:solidFill>
              <a:schemeClr val="bg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3" name="Рисунок 22" descr="гусеницы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1478" y="382492"/>
            <a:ext cx="2160240" cy="1760596"/>
          </a:xfrm>
          <a:prstGeom prst="ellipse">
            <a:avLst/>
          </a:prstGeom>
          <a:ln w="190500" cap="rnd">
            <a:solidFill>
              <a:schemeClr val="bg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8" name="Рисунок 27" descr="5147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7840" y="4551311"/>
            <a:ext cx="2200086" cy="1525737"/>
          </a:xfrm>
          <a:prstGeom prst="ellipse">
            <a:avLst/>
          </a:prstGeom>
          <a:ln w="190500" cap="rnd">
            <a:solidFill>
              <a:schemeClr val="bg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1" name="Рисунок 60" descr="1317619229_1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2470" y="3068960"/>
            <a:ext cx="2025941" cy="106596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2" name="TextBox 61"/>
          <p:cNvSpPr txBox="1"/>
          <p:nvPr/>
        </p:nvSpPr>
        <p:spPr>
          <a:xfrm flipH="1">
            <a:off x="755576" y="382492"/>
            <a:ext cx="338437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выжить гусеницам приходится маскироваться. Одни из них прячутся,  маскируясь под веточки деревьев. А другие для запугивания врагов используют яркую окраску, напоминающую монстра, инопланетянина или змею.  Некоторые гусеницы с целью защиты могут ужалить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ядовитыми волосками или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обрызгать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кислотой. </a:t>
            </a:r>
            <a:endParaRPr lang="ru-RU" sz="16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381" y="4543238"/>
            <a:ext cx="2192927" cy="14658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Содержимое 6" descr="DSC08463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29709" y="3429000"/>
            <a:ext cx="3970594" cy="2977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Содержимое 7" descr="Изображение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932040" y="430854"/>
            <a:ext cx="3768419" cy="28263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571480"/>
            <a:ext cx="8686800" cy="84124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9709" y="669622"/>
            <a:ext cx="38867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книг я узнала, что на свете много-много тысяч видов бабочек. Прочитала в энциклопедии, что бабочка проходит 4 стадии развития (яйцо, гусеница, куколка, бабочка)</a:t>
            </a:r>
            <a:endParaRPr lang="ru-RU" sz="16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flipV="1">
            <a:off x="214282" y="214290"/>
            <a:ext cx="607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5" name="Рисунок 24" descr="Inachis_i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8387" y="132021"/>
            <a:ext cx="3278642" cy="2526121"/>
          </a:xfrm>
          <a:prstGeom prst="roundRect">
            <a:avLst>
              <a:gd name="adj" fmla="val 11111"/>
            </a:avLst>
          </a:prstGeom>
          <a:ln w="190500" cap="rnd">
            <a:solidFill>
              <a:srgbClr val="0066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8" name="TextBox 27"/>
          <p:cNvSpPr txBox="1"/>
          <p:nvPr/>
        </p:nvSpPr>
        <p:spPr>
          <a:xfrm>
            <a:off x="395536" y="2875324"/>
            <a:ext cx="812496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Бабочка-мама откладывает яйца </a:t>
            </a:r>
            <a:r>
              <a:rPr lang="ru-RU" sz="16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листьях растений,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любят есть гусеницы. Из яйца вылупляется гусеница, которая много ест и несколько раз меняет кожу, т.е. линяет. Достигнув определенной зрелости, она начинает превращение в куколку – обматывается паутинкой, которая вытягивается из ее тельца. Образовавшийся кокон твердеет, и в нем начинается превращение: тело гусеницы внутри куколки разрушается, растворяется и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перестраивается,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1600" b="1" dirty="0" err="1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трансформер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органы взрослого насекомого. Это превращение называется метаморфоз. А через некоторое время из куколки выходит взрослая красавица бабочка. Она расправляет крылышки и, обсушив их, летит на цветы пить нектар.</a:t>
            </a:r>
          </a:p>
          <a:p>
            <a:endParaRPr lang="ru-RU" dirty="0"/>
          </a:p>
        </p:txBody>
      </p:sp>
      <p:pic>
        <p:nvPicPr>
          <p:cNvPr id="8" name="Рисунок 7" descr="imag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452" y="116632"/>
            <a:ext cx="3225360" cy="2556901"/>
          </a:xfrm>
          <a:prstGeom prst="roundRect">
            <a:avLst>
              <a:gd name="adj" fmla="val 11111"/>
            </a:avLst>
          </a:prstGeom>
          <a:ln w="190500" cap="rnd">
            <a:solidFill>
              <a:srgbClr val="0066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785794"/>
            <a:ext cx="8003232" cy="84124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1600" b="1" cap="none" dirty="0" smtClean="0">
                <a:solidFill>
                  <a:srgbClr val="00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Гуляя на участке детского сада, я </a:t>
            </a:r>
            <a:r>
              <a:rPr lang="ru-RU" sz="1600" b="1" cap="none" dirty="0" smtClean="0">
                <a:solidFill>
                  <a:srgbClr val="00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часто видела гусениц</a:t>
            </a:r>
            <a:r>
              <a:rPr lang="ru-RU" sz="1600" b="1" cap="none" dirty="0" smtClean="0">
                <a:solidFill>
                  <a:srgbClr val="00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Мы с воспитателем решили забрать одну из них вместе с листьями в группу, поместить ее в удобный домик и наблюдать за ней. </a:t>
            </a:r>
            <a:br>
              <a:rPr lang="ru-RU" sz="1600" b="1" cap="none" dirty="0" smtClean="0">
                <a:solidFill>
                  <a:srgbClr val="00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cap="none" dirty="0" smtClean="0">
                <a:solidFill>
                  <a:srgbClr val="00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 очень надеялась увидеть, как гусеница превращается в бабочку. Решила, что буду долго смотреть на нее и увижу это превращение.</a:t>
            </a:r>
            <a:endParaRPr lang="ru-RU" sz="1600" b="1" cap="none" dirty="0">
              <a:solidFill>
                <a:srgbClr val="0033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Содержимое 7" descr="фото для презентац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39552" y="2564904"/>
            <a:ext cx="3912214" cy="29341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66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Содержимое 8" descr="DSC08450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860032" y="3227892"/>
            <a:ext cx="3852880" cy="28905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66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32768">
            <a:off x="7085626" y="5045059"/>
            <a:ext cx="1804988" cy="1466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3568" y="519888"/>
            <a:ext cx="50722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однажды утром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пришла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детский сад, то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увидела,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бабочка уже вышла из кокона</a:t>
            </a:r>
            <a:r>
              <a:rPr lang="ru-RU" sz="16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Это  была ночная бабочка – кольчатый коконопряд!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Хоть она и является </a:t>
            </a:r>
            <a:r>
              <a:rPr lang="ru-RU" sz="16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вредителем сельскохозяйственных культур и лесных </a:t>
            </a:r>
            <a:r>
              <a:rPr lang="ru-RU" sz="16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насаждений, мы все же решили выпустить ее на природу. Посадили на куст. Пусть летит! </a:t>
            </a:r>
            <a:endParaRPr lang="ru-RU" sz="16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фото для презентац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227625" y="1032899"/>
            <a:ext cx="4225825" cy="3169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фото для презентац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5840" y="3566876"/>
            <a:ext cx="3888432" cy="2916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1642</TotalTime>
  <Words>588</Words>
  <Application>Microsoft Office PowerPoint</Application>
  <PresentationFormat>Экран (4:3)</PresentationFormat>
  <Paragraphs>37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</vt:lpstr>
      <vt:lpstr>Rockwell</vt:lpstr>
      <vt:lpstr>Wingdings</vt:lpstr>
      <vt:lpstr>Wingdings 2</vt:lpstr>
      <vt:lpstr>Трек</vt:lpstr>
      <vt:lpstr>Презентация PowerPoint</vt:lpstr>
      <vt:lpstr>Цель проекта: выяснить как появляются бабочки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Гуляя на участке детского сада, я часто видела гусениц. Мы с воспитателем решили забрать одну из них вместе с листьями в группу, поместить ее в удобный домик и наблюдать за ней.  Я очень надеялась увидеть, как гусеница превращается в бабочку. Решила, что буду долго смотреть на нее и увижу это превращение.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V городской конкурс                         «Маленький всезнамус»                                          Муниципальное бюджетное дошкольное                                                                  образовательное учреждение «Детский сад № 1» г. Канаш чр                               </dc:title>
  <dc:creator>Мама</dc:creator>
  <cp:lastModifiedBy>admin</cp:lastModifiedBy>
  <cp:revision>159</cp:revision>
  <dcterms:created xsi:type="dcterms:W3CDTF">2013-02-13T09:24:16Z</dcterms:created>
  <dcterms:modified xsi:type="dcterms:W3CDTF">2025-03-25T12:15:53Z</dcterms:modified>
</cp:coreProperties>
</file>