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5" r:id="rId8"/>
    <p:sldId id="263" r:id="rId9"/>
    <p:sldId id="266" r:id="rId10"/>
    <p:sldId id="272" r:id="rId11"/>
    <p:sldId id="267" r:id="rId12"/>
    <p:sldId id="275" r:id="rId13"/>
    <p:sldId id="269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99" d="100"/>
          <a:sy n="99" d="100"/>
        </p:scale>
        <p:origin x="78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74942-6609-45E5-9162-C1CFF3AFCA3A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D8CA-AE15-4482-A594-AC24F63457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1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74942-6609-45E5-9162-C1CFF3AFCA3A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D8CA-AE15-4482-A594-AC24F63457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375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74942-6609-45E5-9162-C1CFF3AFCA3A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D8CA-AE15-4482-A594-AC24F63457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092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74942-6609-45E5-9162-C1CFF3AFCA3A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D8CA-AE15-4482-A594-AC24F63457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595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74942-6609-45E5-9162-C1CFF3AFCA3A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D8CA-AE15-4482-A594-AC24F63457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542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74942-6609-45E5-9162-C1CFF3AFCA3A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D8CA-AE15-4482-A594-AC24F63457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085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74942-6609-45E5-9162-C1CFF3AFCA3A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D8CA-AE15-4482-A594-AC24F63457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134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74942-6609-45E5-9162-C1CFF3AFCA3A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D8CA-AE15-4482-A594-AC24F63457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353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74942-6609-45E5-9162-C1CFF3AFCA3A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D8CA-AE15-4482-A594-AC24F63457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475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74942-6609-45E5-9162-C1CFF3AFCA3A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D8CA-AE15-4482-A594-AC24F63457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020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74942-6609-45E5-9162-C1CFF3AFCA3A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5D8CA-AE15-4482-A594-AC24F63457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629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74942-6609-45E5-9162-C1CFF3AFCA3A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5D8CA-AE15-4482-A594-AC24F63457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838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Группа 5"/>
          <p:cNvGrpSpPr>
            <a:grpSpLocks/>
          </p:cNvGrpSpPr>
          <p:nvPr/>
        </p:nvGrpSpPr>
        <p:grpSpPr bwMode="auto">
          <a:xfrm>
            <a:off x="0" y="0"/>
            <a:ext cx="11988800" cy="6858000"/>
            <a:chOff x="215900" y="203199"/>
            <a:chExt cx="11315700" cy="6095999"/>
          </a:xfrm>
        </p:grpSpPr>
        <p:grpSp>
          <p:nvGrpSpPr>
            <p:cNvPr id="2055" name="Группа 1"/>
            <p:cNvGrpSpPr>
              <a:grpSpLocks/>
            </p:cNvGrpSpPr>
            <p:nvPr/>
          </p:nvGrpSpPr>
          <p:grpSpPr bwMode="auto">
            <a:xfrm>
              <a:off x="215900" y="203199"/>
              <a:ext cx="11315700" cy="6095999"/>
              <a:chOff x="0" y="0"/>
              <a:chExt cx="12192000" cy="6858000"/>
            </a:xfrm>
          </p:grpSpPr>
          <p:pic>
            <p:nvPicPr>
              <p:cNvPr id="2057" name="Picture 2" descr="https://bogatyr.club/uploads/posts/2024-03/1711682013_bogatyr-club-6idb-p-fon-dlya-pedagogicheskoi-prezentatsii-8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729"/>
              <a:stretch>
                <a:fillRect/>
              </a:stretch>
            </p:blipFill>
            <p:spPr bwMode="auto">
              <a:xfrm>
                <a:off x="8994775" y="0"/>
                <a:ext cx="3197225" cy="67984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8" name="Picture 2" descr="https://bogatyr.club/uploads/posts/2024-03/1711682013_bogatyr-club-6idb-p-fon-dlya-pedagogicheskoi-prezentatsii-8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1"/>
                <a:ext cx="9012988" cy="6857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056" name="Picture 2" descr="https://bogatyr.club/uploads/posts/2024-03/1711682013_bogatyr-club-6idb-p-fon-dlya-pedagogicheskoi-prezentatsii-8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729"/>
            <a:stretch>
              <a:fillRect/>
            </a:stretch>
          </p:blipFill>
          <p:spPr bwMode="auto">
            <a:xfrm>
              <a:off x="215900" y="229657"/>
              <a:ext cx="2967424" cy="6043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51" name="Picture 6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37"/>
          <a:stretch>
            <a:fillRect/>
          </a:stretch>
        </p:blipFill>
        <p:spPr bwMode="auto">
          <a:xfrm>
            <a:off x="745450" y="902553"/>
            <a:ext cx="5251089" cy="5397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5913120" y="125413"/>
            <a:ext cx="5551805" cy="28368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МАДОУ «Детский сад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47»,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 Верхняя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Пышма,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Свердловская область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424048" y="4586542"/>
            <a:ext cx="4508500" cy="20271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Автор: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Кунщикова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Надежда Сергеевна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095528" y="3542095"/>
            <a:ext cx="3587717" cy="86563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Педагогическая практика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КАЛЕНДАРЬ НАОБОРОТ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78768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grpSp>
        <p:nvGrpSpPr>
          <p:cNvPr id="11267" name="Группа 3"/>
          <p:cNvGrpSpPr>
            <a:grpSpLocks/>
          </p:cNvGrpSpPr>
          <p:nvPr/>
        </p:nvGrpSpPr>
        <p:grpSpPr bwMode="auto">
          <a:xfrm>
            <a:off x="-20638" y="-6350"/>
            <a:ext cx="11988801" cy="6858000"/>
            <a:chOff x="215900" y="203199"/>
            <a:chExt cx="11315700" cy="6095999"/>
          </a:xfrm>
        </p:grpSpPr>
        <p:grpSp>
          <p:nvGrpSpPr>
            <p:cNvPr id="11275" name="Группа 4"/>
            <p:cNvGrpSpPr>
              <a:grpSpLocks/>
            </p:cNvGrpSpPr>
            <p:nvPr/>
          </p:nvGrpSpPr>
          <p:grpSpPr bwMode="auto">
            <a:xfrm>
              <a:off x="215900" y="203199"/>
              <a:ext cx="11315700" cy="6095999"/>
              <a:chOff x="0" y="0"/>
              <a:chExt cx="12192000" cy="6858000"/>
            </a:xfrm>
          </p:grpSpPr>
          <p:pic>
            <p:nvPicPr>
              <p:cNvPr id="11277" name="Picture 2" descr="https://bogatyr.club/uploads/posts/2024-03/1711682013_bogatyr-club-6idb-p-fon-dlya-pedagogicheskoi-prezentatsii-8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729"/>
              <a:stretch>
                <a:fillRect/>
              </a:stretch>
            </p:blipFill>
            <p:spPr bwMode="auto">
              <a:xfrm>
                <a:off x="8994775" y="0"/>
                <a:ext cx="3197225" cy="67984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278" name="Picture 2" descr="https://bogatyr.club/uploads/posts/2024-03/1711682013_bogatyr-club-6idb-p-fon-dlya-pedagogicheskoi-prezentatsii-8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1"/>
                <a:ext cx="9012988" cy="6857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1276" name="Picture 2" descr="https://bogatyr.club/uploads/posts/2024-03/1711682013_bogatyr-club-6idb-p-fon-dlya-pedagogicheskoi-prezentatsii-8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729"/>
            <a:stretch>
              <a:fillRect/>
            </a:stretch>
          </p:blipFill>
          <p:spPr bwMode="auto">
            <a:xfrm>
              <a:off x="215900" y="229657"/>
              <a:ext cx="2967424" cy="6043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Скругленный прямоугольник 1"/>
          <p:cNvSpPr/>
          <p:nvPr/>
        </p:nvSpPr>
        <p:spPr>
          <a:xfrm>
            <a:off x="739809" y="365125"/>
            <a:ext cx="10854623" cy="205514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ребенка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действия с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календарем безусловно являются привлекательными – помимо новых знаний и умений, полученных за день, он участвует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новом и интересном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общем деле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2461" y="2761981"/>
            <a:ext cx="4718810" cy="34390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008" y="2699093"/>
            <a:ext cx="4576192" cy="3564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38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grpSp>
        <p:nvGrpSpPr>
          <p:cNvPr id="10243" name="Группа 3"/>
          <p:cNvGrpSpPr>
            <a:grpSpLocks/>
          </p:cNvGrpSpPr>
          <p:nvPr/>
        </p:nvGrpSpPr>
        <p:grpSpPr bwMode="auto">
          <a:xfrm>
            <a:off x="46038" y="20638"/>
            <a:ext cx="11988800" cy="6858000"/>
            <a:chOff x="215900" y="203199"/>
            <a:chExt cx="11315700" cy="6095999"/>
          </a:xfrm>
          <a:noFill/>
        </p:grpSpPr>
        <p:grpSp>
          <p:nvGrpSpPr>
            <p:cNvPr id="10249" name="Группа 4"/>
            <p:cNvGrpSpPr>
              <a:grpSpLocks/>
            </p:cNvGrpSpPr>
            <p:nvPr/>
          </p:nvGrpSpPr>
          <p:grpSpPr bwMode="auto">
            <a:xfrm>
              <a:off x="215900" y="203199"/>
              <a:ext cx="11315700" cy="6095999"/>
              <a:chOff x="0" y="0"/>
              <a:chExt cx="12192000" cy="6858000"/>
            </a:xfrm>
            <a:grpFill/>
          </p:grpSpPr>
          <p:pic>
            <p:nvPicPr>
              <p:cNvPr id="10251" name="Picture 2" descr="https://bogatyr.club/uploads/posts/2024-03/1711682013_bogatyr-club-6idb-p-fon-dlya-pedagogicheskoi-prezentatsii-8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729"/>
              <a:stretch>
                <a:fillRect/>
              </a:stretch>
            </p:blipFill>
            <p:spPr bwMode="auto">
              <a:xfrm>
                <a:off x="8994775" y="0"/>
                <a:ext cx="3197225" cy="679846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52" name="Picture 2" descr="https://bogatyr.club/uploads/posts/2024-03/1711682013_bogatyr-club-6idb-p-fon-dlya-pedagogicheskoi-prezentatsii-8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1"/>
                <a:ext cx="9012988" cy="685799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0250" name="Picture 2" descr="https://bogatyr.club/uploads/posts/2024-03/1711682013_bogatyr-club-6idb-p-fon-dlya-pedagogicheskoi-prezentatsii-8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729"/>
            <a:stretch>
              <a:fillRect/>
            </a:stretch>
          </p:blipFill>
          <p:spPr bwMode="auto">
            <a:xfrm>
              <a:off x="215900" y="229657"/>
              <a:ext cx="2967424" cy="604308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Скругленный прямоугольник 8"/>
          <p:cNvSpPr/>
          <p:nvPr/>
        </p:nvSpPr>
        <p:spPr>
          <a:xfrm>
            <a:off x="622300" y="-26988"/>
            <a:ext cx="11437938" cy="11096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" r="8541"/>
          <a:stretch/>
        </p:blipFill>
        <p:spPr>
          <a:xfrm>
            <a:off x="558801" y="2779259"/>
            <a:ext cx="5655573" cy="322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558801" y="551048"/>
            <a:ext cx="10794999" cy="205514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 участникам образовательного процесса – педагогам и родителям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очень важно понимать, что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целью «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Календаря наоборот» является создание единого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социокультурного,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образовательного пространства, в котором родители и воспитатели, взаимодействуя друг с другом, осуществляют развитие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ребенка.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9" r="26200"/>
          <a:stretch/>
        </p:blipFill>
        <p:spPr>
          <a:xfrm>
            <a:off x="7157663" y="2802359"/>
            <a:ext cx="3999473" cy="3203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5686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grpSp>
        <p:nvGrpSpPr>
          <p:cNvPr id="14339" name="Группа 3"/>
          <p:cNvGrpSpPr>
            <a:grpSpLocks/>
          </p:cNvGrpSpPr>
          <p:nvPr/>
        </p:nvGrpSpPr>
        <p:grpSpPr bwMode="auto">
          <a:xfrm>
            <a:off x="46038" y="20638"/>
            <a:ext cx="11988800" cy="6858000"/>
            <a:chOff x="215900" y="203199"/>
            <a:chExt cx="11315700" cy="6095999"/>
          </a:xfrm>
        </p:grpSpPr>
        <p:grpSp>
          <p:nvGrpSpPr>
            <p:cNvPr id="14349" name="Группа 4"/>
            <p:cNvGrpSpPr>
              <a:grpSpLocks/>
            </p:cNvGrpSpPr>
            <p:nvPr/>
          </p:nvGrpSpPr>
          <p:grpSpPr bwMode="auto">
            <a:xfrm>
              <a:off x="215900" y="203199"/>
              <a:ext cx="11315700" cy="6095999"/>
              <a:chOff x="0" y="0"/>
              <a:chExt cx="12192000" cy="6858000"/>
            </a:xfrm>
          </p:grpSpPr>
          <p:pic>
            <p:nvPicPr>
              <p:cNvPr id="14351" name="Picture 2" descr="https://bogatyr.club/uploads/posts/2024-03/1711682013_bogatyr-club-6idb-p-fon-dlya-pedagogicheskoi-prezentatsii-8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729"/>
              <a:stretch>
                <a:fillRect/>
              </a:stretch>
            </p:blipFill>
            <p:spPr bwMode="auto">
              <a:xfrm>
                <a:off x="8994775" y="0"/>
                <a:ext cx="3197225" cy="67984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52" name="Picture 2" descr="https://bogatyr.club/uploads/posts/2024-03/1711682013_bogatyr-club-6idb-p-fon-dlya-pedagogicheskoi-prezentatsii-8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1"/>
                <a:ext cx="9012988" cy="6857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4350" name="Picture 2" descr="https://bogatyr.club/uploads/posts/2024-03/1711682013_bogatyr-club-6idb-p-fon-dlya-pedagogicheskoi-prezentatsii-8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729"/>
            <a:stretch>
              <a:fillRect/>
            </a:stretch>
          </p:blipFill>
          <p:spPr bwMode="auto">
            <a:xfrm>
              <a:off x="215900" y="229657"/>
              <a:ext cx="2967424" cy="6043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Скругленный прямоугольник 8"/>
          <p:cNvSpPr/>
          <p:nvPr/>
        </p:nvSpPr>
        <p:spPr>
          <a:xfrm>
            <a:off x="622300" y="-26988"/>
            <a:ext cx="11437938" cy="11096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6" r="19270"/>
          <a:stretch/>
        </p:blipFill>
        <p:spPr>
          <a:xfrm>
            <a:off x="2452685" y="2564667"/>
            <a:ext cx="5686753" cy="3970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Скругленный прямоугольник 19"/>
          <p:cNvSpPr/>
          <p:nvPr/>
        </p:nvSpPr>
        <p:spPr>
          <a:xfrm>
            <a:off x="501050" y="359109"/>
            <a:ext cx="11409362" cy="205514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Дома по такому же принципу дети могут сделать свой календарь «А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 дома». Каждый день на листе бумаги рисовать, чем они занимались дома, где гуляли, что читали, во что играли и т.д. 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календарь можно принести в ДОУ и рассказать всем, чем ребенок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занят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дома с семьей.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18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grpSp>
        <p:nvGrpSpPr>
          <p:cNvPr id="14339" name="Группа 3"/>
          <p:cNvGrpSpPr>
            <a:grpSpLocks/>
          </p:cNvGrpSpPr>
          <p:nvPr/>
        </p:nvGrpSpPr>
        <p:grpSpPr bwMode="auto">
          <a:xfrm>
            <a:off x="46038" y="20638"/>
            <a:ext cx="11988800" cy="6858000"/>
            <a:chOff x="215900" y="203199"/>
            <a:chExt cx="11315700" cy="6095999"/>
          </a:xfrm>
        </p:grpSpPr>
        <p:grpSp>
          <p:nvGrpSpPr>
            <p:cNvPr id="14349" name="Группа 4"/>
            <p:cNvGrpSpPr>
              <a:grpSpLocks/>
            </p:cNvGrpSpPr>
            <p:nvPr/>
          </p:nvGrpSpPr>
          <p:grpSpPr bwMode="auto">
            <a:xfrm>
              <a:off x="215900" y="203199"/>
              <a:ext cx="11315700" cy="6095999"/>
              <a:chOff x="0" y="0"/>
              <a:chExt cx="12192000" cy="6858000"/>
            </a:xfrm>
          </p:grpSpPr>
          <p:pic>
            <p:nvPicPr>
              <p:cNvPr id="14351" name="Picture 2" descr="https://bogatyr.club/uploads/posts/2024-03/1711682013_bogatyr-club-6idb-p-fon-dlya-pedagogicheskoi-prezentatsii-8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729"/>
              <a:stretch>
                <a:fillRect/>
              </a:stretch>
            </p:blipFill>
            <p:spPr bwMode="auto">
              <a:xfrm>
                <a:off x="8994775" y="0"/>
                <a:ext cx="3197225" cy="67984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52" name="Picture 2" descr="https://bogatyr.club/uploads/posts/2024-03/1711682013_bogatyr-club-6idb-p-fon-dlya-pedagogicheskoi-prezentatsii-8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1"/>
                <a:ext cx="9012988" cy="6857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4350" name="Picture 2" descr="https://bogatyr.club/uploads/posts/2024-03/1711682013_bogatyr-club-6idb-p-fon-dlya-pedagogicheskoi-prezentatsii-8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729"/>
            <a:stretch>
              <a:fillRect/>
            </a:stretch>
          </p:blipFill>
          <p:spPr bwMode="auto">
            <a:xfrm>
              <a:off x="215900" y="229657"/>
              <a:ext cx="2967424" cy="6043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Скругленный прямоугольник 8"/>
          <p:cNvSpPr/>
          <p:nvPr/>
        </p:nvSpPr>
        <p:spPr>
          <a:xfrm>
            <a:off x="622300" y="-26988"/>
            <a:ext cx="11437938" cy="11096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7" t="5270" r="19583"/>
          <a:stretch/>
        </p:blipFill>
        <p:spPr>
          <a:xfrm>
            <a:off x="6180530" y="2995169"/>
            <a:ext cx="5338191" cy="3482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6" t="-1" r="29687" b="14935"/>
          <a:stretch/>
        </p:blipFill>
        <p:spPr>
          <a:xfrm>
            <a:off x="395375" y="2995169"/>
            <a:ext cx="5197960" cy="3464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510389" y="838445"/>
            <a:ext cx="10779911" cy="14378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Образование в семьях становится единым для всех детей группы детского сада. В результате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этого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родителей, воспитателей и детей появляется единое смысловое поле. Образование детей выстраивается на взаимодополняющих действиях родителей и педагогов. Каждый из участников образовательного процесса имеет возможность постоянно дополнять и расширять образовательное содержание, начатое другим. 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76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Группа 5"/>
          <p:cNvGrpSpPr>
            <a:grpSpLocks/>
          </p:cNvGrpSpPr>
          <p:nvPr/>
        </p:nvGrpSpPr>
        <p:grpSpPr bwMode="auto">
          <a:xfrm>
            <a:off x="53975" y="-159734"/>
            <a:ext cx="11988800" cy="6858000"/>
            <a:chOff x="215900" y="203199"/>
            <a:chExt cx="11315700" cy="6095999"/>
          </a:xfrm>
        </p:grpSpPr>
        <p:grpSp>
          <p:nvGrpSpPr>
            <p:cNvPr id="15372" name="Группа 1"/>
            <p:cNvGrpSpPr>
              <a:grpSpLocks/>
            </p:cNvGrpSpPr>
            <p:nvPr/>
          </p:nvGrpSpPr>
          <p:grpSpPr bwMode="auto">
            <a:xfrm>
              <a:off x="215900" y="203199"/>
              <a:ext cx="11315700" cy="6095999"/>
              <a:chOff x="0" y="0"/>
              <a:chExt cx="12192000" cy="6858000"/>
            </a:xfrm>
          </p:grpSpPr>
          <p:pic>
            <p:nvPicPr>
              <p:cNvPr id="15374" name="Picture 2" descr="https://bogatyr.club/uploads/posts/2024-03/1711682013_bogatyr-club-6idb-p-fon-dlya-pedagogicheskoi-prezentatsii-8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729"/>
              <a:stretch>
                <a:fillRect/>
              </a:stretch>
            </p:blipFill>
            <p:spPr bwMode="auto">
              <a:xfrm>
                <a:off x="8994775" y="0"/>
                <a:ext cx="3197225" cy="67984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375" name="Picture 2" descr="https://bogatyr.club/uploads/posts/2024-03/1711682013_bogatyr-club-6idb-p-fon-dlya-pedagogicheskoi-prezentatsii-8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1"/>
                <a:ext cx="9012988" cy="6857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5373" name="Picture 2" descr="https://bogatyr.club/uploads/posts/2024-03/1711682013_bogatyr-club-6idb-p-fon-dlya-pedagogicheskoi-prezentatsii-8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729"/>
            <a:stretch>
              <a:fillRect/>
            </a:stretch>
          </p:blipFill>
          <p:spPr bwMode="auto">
            <a:xfrm>
              <a:off x="215900" y="229657"/>
              <a:ext cx="2967424" cy="6043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Скругленный прямоугольник 8"/>
          <p:cNvSpPr/>
          <p:nvPr/>
        </p:nvSpPr>
        <p:spPr>
          <a:xfrm>
            <a:off x="699810" y="3049906"/>
            <a:ext cx="6759769" cy="150426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  <a:p>
            <a:pPr indent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положительно сказалось на достижении общей цели 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развитие и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воспитание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гармоничной личности ребенка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82591" y="599320"/>
            <a:ext cx="9667875" cy="153511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7" name="Picture 10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47" r="22639"/>
          <a:stretch>
            <a:fillRect/>
          </a:stretch>
        </p:blipFill>
        <p:spPr bwMode="auto">
          <a:xfrm>
            <a:off x="7114729" y="2811892"/>
            <a:ext cx="4473575" cy="348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925429" y="1269518"/>
            <a:ext cx="10394576" cy="86491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457200">
              <a:defRPr/>
            </a:pP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За период реализации воспитательной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практики «Календарь наоборот»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возросла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мотивация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родителей на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общение с воспитателем,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появилось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стойкое желание принимать участие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жизни группы.</a:t>
            </a:r>
          </a:p>
        </p:txBody>
      </p:sp>
    </p:spTree>
    <p:extLst>
      <p:ext uri="{BB962C8B-B14F-4D97-AF65-F5344CB8AC3E}">
        <p14:creationId xmlns:p14="http://schemas.microsoft.com/office/powerpoint/2010/main" val="19476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Группа 3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077" name="Picture 2" descr="https://bogatyr.club/uploads/posts/2024-03/1711682013_bogatyr-club-6idb-p-fon-dlya-pedagogicheskoi-prezentatsii-8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729"/>
            <a:stretch>
              <a:fillRect/>
            </a:stretch>
          </p:blipFill>
          <p:spPr bwMode="auto">
            <a:xfrm>
              <a:off x="8994775" y="0"/>
              <a:ext cx="3197225" cy="6798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8" name="Picture 2" descr="https://bogatyr.club/uploads/posts/2024-03/1711682013_bogatyr-club-6idb-p-fon-dlya-pedagogicheskoi-prezentatsii-8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"/>
              <a:ext cx="9012988" cy="6857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Прямоугольник 4"/>
          <p:cNvSpPr/>
          <p:nvPr/>
        </p:nvSpPr>
        <p:spPr>
          <a:xfrm>
            <a:off x="244475" y="1104900"/>
            <a:ext cx="1107122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создание условий для гармонизации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детско-родительских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отношений в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процессе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 и воспитания детей.</a:t>
            </a:r>
          </a:p>
        </p:txBody>
      </p:sp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 rotWithShape="1">
          <a:blip r:embed="rId3"/>
          <a:srcRect l="14824" r="13069" b="21672"/>
          <a:stretch/>
        </p:blipFill>
        <p:spPr bwMode="auto">
          <a:xfrm>
            <a:off x="4389120" y="2083530"/>
            <a:ext cx="7220268" cy="45665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58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Группа 1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104" name="Picture 2" descr="https://bogatyr.club/uploads/posts/2024-03/1711682013_bogatyr-club-6idb-p-fon-dlya-pedagogicheskoi-prezentatsii-8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729"/>
            <a:stretch>
              <a:fillRect/>
            </a:stretch>
          </p:blipFill>
          <p:spPr bwMode="auto">
            <a:xfrm>
              <a:off x="8994775" y="0"/>
              <a:ext cx="3197225" cy="6798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5" name="Picture 2" descr="https://bogatyr.club/uploads/posts/2024-03/1711682013_bogatyr-club-6idb-p-fon-dlya-pedagogicheskoi-prezentatsii-8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"/>
              <a:ext cx="9012988" cy="6857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Прямоугольник 4"/>
          <p:cNvSpPr/>
          <p:nvPr/>
        </p:nvSpPr>
        <p:spPr>
          <a:xfrm>
            <a:off x="2894220" y="5098236"/>
            <a:ext cx="8809037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создать устойчивую семейную традицию (семейные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вечера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обсуждением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событий дня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0" y="771525"/>
            <a:ext cx="11803063" cy="14382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57200" indent="-457200" algn="just"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создать условия для проявления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родителей интереса к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миру ребенка, событиям,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происходящим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ДОУ;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49300" y="1965325"/>
            <a:ext cx="10998200" cy="1914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57200" indent="-45720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способствовать выстраиванию доверительных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отношений между родителями и ДОУ на основе добрых, позитивных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моментов жизни ребенка в детском саду;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006600" y="3351213"/>
            <a:ext cx="9740900" cy="18954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57200" indent="-45720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популяризировать семейное благополучие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родительскую успешность;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09807" y="96837"/>
            <a:ext cx="2284413" cy="8651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Задачи:</a:t>
            </a:r>
          </a:p>
        </p:txBody>
      </p:sp>
    </p:spTree>
    <p:extLst>
      <p:ext uri="{BB962C8B-B14F-4D97-AF65-F5344CB8AC3E}">
        <p14:creationId xmlns:p14="http://schemas.microsoft.com/office/powerpoint/2010/main" val="396880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Группа 5"/>
          <p:cNvGrpSpPr>
            <a:grpSpLocks/>
          </p:cNvGrpSpPr>
          <p:nvPr/>
        </p:nvGrpSpPr>
        <p:grpSpPr bwMode="auto">
          <a:xfrm>
            <a:off x="-57150" y="-114300"/>
            <a:ext cx="11988800" cy="6858000"/>
            <a:chOff x="215900" y="203199"/>
            <a:chExt cx="11315700" cy="6095999"/>
          </a:xfrm>
        </p:grpSpPr>
        <p:grpSp>
          <p:nvGrpSpPr>
            <p:cNvPr id="5126" name="Группа 1"/>
            <p:cNvGrpSpPr>
              <a:grpSpLocks/>
            </p:cNvGrpSpPr>
            <p:nvPr/>
          </p:nvGrpSpPr>
          <p:grpSpPr bwMode="auto">
            <a:xfrm>
              <a:off x="215900" y="203199"/>
              <a:ext cx="11315700" cy="6095999"/>
              <a:chOff x="0" y="0"/>
              <a:chExt cx="12192000" cy="6858000"/>
            </a:xfrm>
          </p:grpSpPr>
          <p:pic>
            <p:nvPicPr>
              <p:cNvPr id="5128" name="Picture 2" descr="https://bogatyr.club/uploads/posts/2024-03/1711682013_bogatyr-club-6idb-p-fon-dlya-pedagogicheskoi-prezentatsii-8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729"/>
              <a:stretch>
                <a:fillRect/>
              </a:stretch>
            </p:blipFill>
            <p:spPr bwMode="auto">
              <a:xfrm>
                <a:off x="8994775" y="0"/>
                <a:ext cx="3197225" cy="67984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9" name="Picture 2" descr="https://bogatyr.club/uploads/posts/2024-03/1711682013_bogatyr-club-6idb-p-fon-dlya-pedagogicheskoi-prezentatsii-8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1"/>
                <a:ext cx="9012988" cy="6857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5127" name="Picture 2" descr="https://bogatyr.club/uploads/posts/2024-03/1711682013_bogatyr-club-6idb-p-fon-dlya-pedagogicheskoi-prezentatsii-8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729"/>
            <a:stretch>
              <a:fillRect/>
            </a:stretch>
          </p:blipFill>
          <p:spPr bwMode="auto">
            <a:xfrm>
              <a:off x="215900" y="229657"/>
              <a:ext cx="2967424" cy="6043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123" name="Picture 11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954" y="3030640"/>
            <a:ext cx="4969795" cy="3727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340851" y="1899832"/>
            <a:ext cx="11404600" cy="13303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457200">
              <a:defRPr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Мотивацией для общения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 членами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семьи, создания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доверительных отношений между детьми и родителями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 стать традиция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обсуждать произошедшее за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день. 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40851" y="114293"/>
            <a:ext cx="11290300" cy="17557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Сотрудничество между детским садом и семьями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воспитанников способствует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созданию позитивной и бесконфликтной среды между всеми участниками образовательных отношений.</a:t>
            </a:r>
          </a:p>
        </p:txBody>
      </p:sp>
    </p:spTree>
    <p:extLst>
      <p:ext uri="{BB962C8B-B14F-4D97-AF65-F5344CB8AC3E}">
        <p14:creationId xmlns:p14="http://schemas.microsoft.com/office/powerpoint/2010/main" val="38123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Группа 5"/>
          <p:cNvGrpSpPr>
            <a:grpSpLocks/>
          </p:cNvGrpSpPr>
          <p:nvPr/>
        </p:nvGrpSpPr>
        <p:grpSpPr bwMode="auto">
          <a:xfrm>
            <a:off x="203200" y="0"/>
            <a:ext cx="11988800" cy="6858000"/>
            <a:chOff x="215900" y="203199"/>
            <a:chExt cx="11315700" cy="6095999"/>
          </a:xfrm>
        </p:grpSpPr>
        <p:grpSp>
          <p:nvGrpSpPr>
            <p:cNvPr id="6152" name="Группа 1"/>
            <p:cNvGrpSpPr>
              <a:grpSpLocks/>
            </p:cNvGrpSpPr>
            <p:nvPr/>
          </p:nvGrpSpPr>
          <p:grpSpPr bwMode="auto">
            <a:xfrm>
              <a:off x="215900" y="203199"/>
              <a:ext cx="11315700" cy="6095999"/>
              <a:chOff x="0" y="0"/>
              <a:chExt cx="12192000" cy="6858000"/>
            </a:xfrm>
          </p:grpSpPr>
          <p:pic>
            <p:nvPicPr>
              <p:cNvPr id="6154" name="Picture 2" descr="https://bogatyr.club/uploads/posts/2024-03/1711682013_bogatyr-club-6idb-p-fon-dlya-pedagogicheskoi-prezentatsii-8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729"/>
              <a:stretch>
                <a:fillRect/>
              </a:stretch>
            </p:blipFill>
            <p:spPr bwMode="auto">
              <a:xfrm>
                <a:off x="8994775" y="0"/>
                <a:ext cx="3197225" cy="67984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155" name="Picture 2" descr="https://bogatyr.club/uploads/posts/2024-03/1711682013_bogatyr-club-6idb-p-fon-dlya-pedagogicheskoi-prezentatsii-8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1"/>
                <a:ext cx="9012988" cy="6857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6153" name="Picture 2" descr="https://bogatyr.club/uploads/posts/2024-03/1711682013_bogatyr-club-6idb-p-fon-dlya-pedagogicheskoi-prezentatsii-8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729"/>
            <a:stretch>
              <a:fillRect/>
            </a:stretch>
          </p:blipFill>
          <p:spPr bwMode="auto">
            <a:xfrm>
              <a:off x="215900" y="229657"/>
              <a:ext cx="2967424" cy="6043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Скругленный прямоугольник 7"/>
          <p:cNvSpPr/>
          <p:nvPr/>
        </p:nvSpPr>
        <p:spPr>
          <a:xfrm>
            <a:off x="610756" y="3143299"/>
            <a:ext cx="11043512" cy="22399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50" name="Picture 11" descr="https://avatars.mds.yandex.net/i?id=70d4574bfa6350bb95f249273c19da3b0b866db5-8182507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8" t="6409" r="22475" b="18404"/>
          <a:stretch>
            <a:fillRect/>
          </a:stretch>
        </p:blipFill>
        <p:spPr bwMode="auto">
          <a:xfrm>
            <a:off x="8068920" y="2627697"/>
            <a:ext cx="3178277" cy="312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093684" y="1421990"/>
            <a:ext cx="6030433" cy="241141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457200">
              <a:defRPr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Воспитательная практика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«Календарь наоборот»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направлена на формирование единого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воспитательного пространства между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ДОУ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и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семьями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воспитанников,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одной из приоритетных задач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которой является создание условий для полноценного общения родителей и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детей на основе приобщения взрослого к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интересам ребенка. 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21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Группа 5"/>
          <p:cNvGrpSpPr>
            <a:grpSpLocks/>
          </p:cNvGrpSpPr>
          <p:nvPr/>
        </p:nvGrpSpPr>
        <p:grpSpPr bwMode="auto">
          <a:xfrm>
            <a:off x="203200" y="0"/>
            <a:ext cx="11988800" cy="6858000"/>
            <a:chOff x="215900" y="203199"/>
            <a:chExt cx="11315700" cy="6095999"/>
          </a:xfrm>
        </p:grpSpPr>
        <p:grpSp>
          <p:nvGrpSpPr>
            <p:cNvPr id="7181" name="Группа 1"/>
            <p:cNvGrpSpPr>
              <a:grpSpLocks/>
            </p:cNvGrpSpPr>
            <p:nvPr/>
          </p:nvGrpSpPr>
          <p:grpSpPr bwMode="auto">
            <a:xfrm>
              <a:off x="215900" y="203199"/>
              <a:ext cx="11315700" cy="6095999"/>
              <a:chOff x="0" y="0"/>
              <a:chExt cx="12192000" cy="6858000"/>
            </a:xfrm>
          </p:grpSpPr>
          <p:pic>
            <p:nvPicPr>
              <p:cNvPr id="7183" name="Picture 2" descr="https://bogatyr.club/uploads/posts/2024-03/1711682013_bogatyr-club-6idb-p-fon-dlya-pedagogicheskoi-prezentatsii-8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729"/>
              <a:stretch>
                <a:fillRect/>
              </a:stretch>
            </p:blipFill>
            <p:spPr bwMode="auto">
              <a:xfrm>
                <a:off x="8994775" y="0"/>
                <a:ext cx="3197225" cy="67984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184" name="Picture 2" descr="https://bogatyr.club/uploads/posts/2024-03/1711682013_bogatyr-club-6idb-p-fon-dlya-pedagogicheskoi-prezentatsii-8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1"/>
                <a:ext cx="9012988" cy="6857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7182" name="Picture 2" descr="https://bogatyr.club/uploads/posts/2024-03/1711682013_bogatyr-club-6idb-p-fon-dlya-pedagogicheskoi-prezentatsii-8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729"/>
            <a:stretch>
              <a:fillRect/>
            </a:stretch>
          </p:blipFill>
          <p:spPr bwMode="auto">
            <a:xfrm>
              <a:off x="215900" y="229657"/>
              <a:ext cx="2967424" cy="6043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Скругленный прямоугольник 7"/>
          <p:cNvSpPr/>
          <p:nvPr/>
        </p:nvSpPr>
        <p:spPr>
          <a:xfrm>
            <a:off x="512281" y="4641389"/>
            <a:ext cx="11297846" cy="15425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родители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активные участники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проектной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конкурсной                 деятельности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ДОУ.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9925" y="0"/>
            <a:ext cx="11193463" cy="12985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Планируемые результаты воспитательной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практики: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6" name="Picture 18" descr="Формы семейного устройства дете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5336" y="4397457"/>
            <a:ext cx="2243409" cy="2030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92138" y="3704766"/>
            <a:ext cx="11135972" cy="12573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высокий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уровень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удовлетворенности родителей деятельностью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ребенка в ДОУ;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92138" y="1158936"/>
            <a:ext cx="11271250" cy="12573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родители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имеют представление об образовательных и воспитательных событиях, происходящих в детском саду;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50304" y="2482879"/>
            <a:ext cx="11354917" cy="12557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 -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родители с помощью воспитателя подбирают темы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создания игровых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ситуаций дома, с целью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выстраивания доверительных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отношений с ребенком;</a:t>
            </a:r>
          </a:p>
        </p:txBody>
      </p:sp>
    </p:spTree>
    <p:extLst>
      <p:ext uri="{BB962C8B-B14F-4D97-AF65-F5344CB8AC3E}">
        <p14:creationId xmlns:p14="http://schemas.microsoft.com/office/powerpoint/2010/main" val="40762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Группа 5"/>
          <p:cNvGrpSpPr>
            <a:grpSpLocks/>
          </p:cNvGrpSpPr>
          <p:nvPr/>
        </p:nvGrpSpPr>
        <p:grpSpPr bwMode="auto">
          <a:xfrm>
            <a:off x="0" y="85725"/>
            <a:ext cx="11988800" cy="6858000"/>
            <a:chOff x="215900" y="203199"/>
            <a:chExt cx="11315700" cy="6095999"/>
          </a:xfrm>
        </p:grpSpPr>
        <p:grpSp>
          <p:nvGrpSpPr>
            <p:cNvPr id="10248" name="Группа 1"/>
            <p:cNvGrpSpPr>
              <a:grpSpLocks/>
            </p:cNvGrpSpPr>
            <p:nvPr/>
          </p:nvGrpSpPr>
          <p:grpSpPr bwMode="auto">
            <a:xfrm>
              <a:off x="215900" y="203199"/>
              <a:ext cx="11315700" cy="6095999"/>
              <a:chOff x="0" y="0"/>
              <a:chExt cx="12192000" cy="6858000"/>
            </a:xfrm>
          </p:grpSpPr>
          <p:pic>
            <p:nvPicPr>
              <p:cNvPr id="10250" name="Picture 2" descr="https://bogatyr.club/uploads/posts/2024-03/1711682013_bogatyr-club-6idb-p-fon-dlya-pedagogicheskoi-prezentatsii-8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729"/>
              <a:stretch>
                <a:fillRect/>
              </a:stretch>
            </p:blipFill>
            <p:spPr bwMode="auto">
              <a:xfrm>
                <a:off x="8994775" y="0"/>
                <a:ext cx="3197225" cy="67984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51" name="Picture 2" descr="https://bogatyr.club/uploads/posts/2024-03/1711682013_bogatyr-club-6idb-p-fon-dlya-pedagogicheskoi-prezentatsii-8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1"/>
                <a:ext cx="9012988" cy="6857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0249" name="Picture 2" descr="https://bogatyr.club/uploads/posts/2024-03/1711682013_bogatyr-club-6idb-p-fon-dlya-pedagogicheskoi-prezentatsii-8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729"/>
            <a:stretch>
              <a:fillRect/>
            </a:stretch>
          </p:blipFill>
          <p:spPr bwMode="auto">
            <a:xfrm>
              <a:off x="215900" y="229657"/>
              <a:ext cx="2967424" cy="6043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43" name="Picture 6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37"/>
          <a:stretch>
            <a:fillRect/>
          </a:stretch>
        </p:blipFill>
        <p:spPr bwMode="auto">
          <a:xfrm>
            <a:off x="344488" y="3717925"/>
            <a:ext cx="2908300" cy="298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950913" y="241300"/>
            <a:ext cx="9875837" cy="13811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52788" y="1754188"/>
            <a:ext cx="8485187" cy="41036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 rot="21161364">
            <a:off x="1041400" y="5327650"/>
            <a:ext cx="2335213" cy="7556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accent2">
                    <a:lumMod val="50000"/>
                  </a:schemeClr>
                </a:solidFill>
              </a:rPr>
              <a:t> Педагогическая практика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>
              <a:solidFill>
                <a:schemeClr val="accent2">
                  <a:lumMod val="50000"/>
                </a:schemeClr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>
                <a:solidFill>
                  <a:schemeClr val="accent2">
                    <a:lumMod val="50000"/>
                  </a:schemeClr>
                </a:solidFill>
              </a:rPr>
              <a:t>«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</a:rPr>
              <a:t>КАЛЕНДАРЬ НАОБОРОТ</a:t>
            </a:r>
            <a:r>
              <a:rPr lang="ru-RU" sz="1000" b="1" dirty="0">
                <a:solidFill>
                  <a:schemeClr val="accent2">
                    <a:lumMod val="50000"/>
                  </a:schemeClr>
                </a:solidFill>
              </a:rPr>
              <a:t>»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316038" y="865188"/>
            <a:ext cx="10421937" cy="36703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Педагогическая практика</a:t>
            </a:r>
          </a:p>
          <a:p>
            <a:pPr algn="ctr">
              <a:defRPr/>
            </a:pPr>
            <a:r>
              <a:rPr lang="ru-RU" sz="5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«КАЛЕНДАРЬ НАОБОРОТ» </a:t>
            </a:r>
          </a:p>
          <a:p>
            <a:pPr algn="ctr">
              <a:defRPr/>
            </a:pPr>
            <a:r>
              <a:rPr lang="ru-RU" sz="4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действии </a:t>
            </a:r>
          </a:p>
        </p:txBody>
      </p:sp>
    </p:spTree>
    <p:extLst>
      <p:ext uri="{BB962C8B-B14F-4D97-AF65-F5344CB8AC3E}">
        <p14:creationId xmlns:p14="http://schemas.microsoft.com/office/powerpoint/2010/main" val="61368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Группа 5"/>
          <p:cNvGrpSpPr>
            <a:grpSpLocks/>
          </p:cNvGrpSpPr>
          <p:nvPr/>
        </p:nvGrpSpPr>
        <p:grpSpPr bwMode="auto">
          <a:xfrm>
            <a:off x="0" y="0"/>
            <a:ext cx="11988800" cy="6858000"/>
            <a:chOff x="215900" y="203199"/>
            <a:chExt cx="11315700" cy="6095999"/>
          </a:xfrm>
        </p:grpSpPr>
        <p:grpSp>
          <p:nvGrpSpPr>
            <p:cNvPr id="8200" name="Группа 1"/>
            <p:cNvGrpSpPr>
              <a:grpSpLocks/>
            </p:cNvGrpSpPr>
            <p:nvPr/>
          </p:nvGrpSpPr>
          <p:grpSpPr bwMode="auto">
            <a:xfrm>
              <a:off x="215900" y="203199"/>
              <a:ext cx="11315700" cy="6095999"/>
              <a:chOff x="0" y="0"/>
              <a:chExt cx="12192000" cy="6858000"/>
            </a:xfrm>
          </p:grpSpPr>
          <p:pic>
            <p:nvPicPr>
              <p:cNvPr id="8202" name="Picture 2" descr="https://bogatyr.club/uploads/posts/2024-03/1711682013_bogatyr-club-6idb-p-fon-dlya-pedagogicheskoi-prezentatsii-8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729"/>
              <a:stretch>
                <a:fillRect/>
              </a:stretch>
            </p:blipFill>
            <p:spPr bwMode="auto">
              <a:xfrm>
                <a:off x="8994775" y="0"/>
                <a:ext cx="3197225" cy="67984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203" name="Picture 2" descr="https://bogatyr.club/uploads/posts/2024-03/1711682013_bogatyr-club-6idb-p-fon-dlya-pedagogicheskoi-prezentatsii-8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1"/>
                <a:ext cx="9012988" cy="6857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201" name="Picture 2" descr="https://bogatyr.club/uploads/posts/2024-03/1711682013_bogatyr-club-6idb-p-fon-dlya-pedagogicheskoi-prezentatsii-8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729"/>
            <a:stretch>
              <a:fillRect/>
            </a:stretch>
          </p:blipFill>
          <p:spPr bwMode="auto">
            <a:xfrm>
              <a:off x="215900" y="229657"/>
              <a:ext cx="2967424" cy="6043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Скругленный прямоугольник 7"/>
          <p:cNvSpPr/>
          <p:nvPr/>
        </p:nvSpPr>
        <p:spPr>
          <a:xfrm>
            <a:off x="735594" y="3227410"/>
            <a:ext cx="5527770" cy="7619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Суть данной практики состоит в том, что дети в течение дня зарисовывают на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альбомном листе (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с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помощью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схем, условных знаков) наиболее запомнившиеся, эмоционально окрашенные события дня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. Воспитатель фиксирует эти события на фотографиях или видео, которые помещает в папку в облачном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хранилище, и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создает </a:t>
            </a:r>
            <a:r>
              <a:rPr lang="ru-RU" sz="2800" dirty="0" err="1">
                <a:solidFill>
                  <a:schemeClr val="accent2">
                    <a:lumMod val="50000"/>
                  </a:schemeClr>
                </a:solidFill>
              </a:rPr>
              <a:t>Qr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-код ссылки на изображения.</a:t>
            </a:r>
          </a:p>
          <a:p>
            <a:pPr>
              <a:defRPr/>
            </a:pPr>
            <a:endParaRPr lang="ru-RU" sz="28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52788" y="1754188"/>
            <a:ext cx="8485187" cy="41036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5698" y="293983"/>
            <a:ext cx="4188572" cy="27572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8908" y="3227838"/>
            <a:ext cx="4081259" cy="29195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5617" y="5124677"/>
            <a:ext cx="1573520" cy="87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15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grpSp>
        <p:nvGrpSpPr>
          <p:cNvPr id="11267" name="Группа 3"/>
          <p:cNvGrpSpPr>
            <a:grpSpLocks/>
          </p:cNvGrpSpPr>
          <p:nvPr/>
        </p:nvGrpSpPr>
        <p:grpSpPr bwMode="auto">
          <a:xfrm>
            <a:off x="-6350" y="0"/>
            <a:ext cx="11988801" cy="6858000"/>
            <a:chOff x="215900" y="203199"/>
            <a:chExt cx="11315700" cy="6095999"/>
          </a:xfrm>
        </p:grpSpPr>
        <p:grpSp>
          <p:nvGrpSpPr>
            <p:cNvPr id="11275" name="Группа 4"/>
            <p:cNvGrpSpPr>
              <a:grpSpLocks/>
            </p:cNvGrpSpPr>
            <p:nvPr/>
          </p:nvGrpSpPr>
          <p:grpSpPr bwMode="auto">
            <a:xfrm>
              <a:off x="215900" y="203199"/>
              <a:ext cx="11315700" cy="6095999"/>
              <a:chOff x="0" y="0"/>
              <a:chExt cx="12192000" cy="6858000"/>
            </a:xfrm>
          </p:grpSpPr>
          <p:pic>
            <p:nvPicPr>
              <p:cNvPr id="11277" name="Picture 2" descr="https://bogatyr.club/uploads/posts/2024-03/1711682013_bogatyr-club-6idb-p-fon-dlya-pedagogicheskoi-prezentatsii-8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729"/>
              <a:stretch>
                <a:fillRect/>
              </a:stretch>
            </p:blipFill>
            <p:spPr bwMode="auto">
              <a:xfrm>
                <a:off x="8994775" y="0"/>
                <a:ext cx="3197225" cy="67984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278" name="Picture 2" descr="https://bogatyr.club/uploads/posts/2024-03/1711682013_bogatyr-club-6idb-p-fon-dlya-pedagogicheskoi-prezentatsii-8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1"/>
                <a:ext cx="9012988" cy="6857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1276" name="Picture 2" descr="https://bogatyr.club/uploads/posts/2024-03/1711682013_bogatyr-club-6idb-p-fon-dlya-pedagogicheskoi-prezentatsii-8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729"/>
            <a:stretch>
              <a:fillRect/>
            </a:stretch>
          </p:blipFill>
          <p:spPr bwMode="auto">
            <a:xfrm>
              <a:off x="215900" y="229657"/>
              <a:ext cx="2967424" cy="6043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Скругленный прямоугольник 8"/>
          <p:cNvSpPr/>
          <p:nvPr/>
        </p:nvSpPr>
        <p:spPr>
          <a:xfrm>
            <a:off x="838200" y="2680326"/>
            <a:ext cx="6343886" cy="14378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В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конце дня лист с рисунками детей и </a:t>
            </a:r>
            <a:r>
              <a:rPr lang="ru-RU" sz="2800" dirty="0" err="1">
                <a:solidFill>
                  <a:schemeClr val="accent2">
                    <a:lumMod val="50000"/>
                  </a:schemeClr>
                </a:solidFill>
              </a:rPr>
              <a:t>Qr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-кодом прикрепляется к планшету «У нас сегодня». </a:t>
            </a:r>
            <a:endParaRPr lang="ru-RU" sz="28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defRPr/>
            </a:pP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defRPr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Вечером родители приходят в группу за детьми. Дети, глядя на рисунки, вспоминают события дня, делятся впечатлениями. А родители, «прочитав»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</a:rPr>
              <a:t>Qr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-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код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с помощью смартфона, могут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ознакомиться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с фотоотчетом дня. И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так каждый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день – календарь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«растет».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0581" y="495852"/>
            <a:ext cx="3794724" cy="26854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8003" y="3679597"/>
            <a:ext cx="3657302" cy="246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98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602</Words>
  <Application>Microsoft Office PowerPoint</Application>
  <PresentationFormat>Широкоэкранный</PresentationFormat>
  <Paragraphs>43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Компьютер</dc:creator>
  <cp:lastModifiedBy>admin</cp:lastModifiedBy>
  <cp:revision>22</cp:revision>
  <dcterms:created xsi:type="dcterms:W3CDTF">2024-09-03T14:09:17Z</dcterms:created>
  <dcterms:modified xsi:type="dcterms:W3CDTF">2024-11-22T15:34:20Z</dcterms:modified>
</cp:coreProperties>
</file>