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7" r:id="rId4"/>
    <p:sldId id="258" r:id="rId5"/>
    <p:sldId id="259" r:id="rId6"/>
    <p:sldId id="262" r:id="rId7"/>
    <p:sldId id="263" r:id="rId8"/>
    <p:sldId id="264" r:id="rId9"/>
    <p:sldId id="266" r:id="rId10"/>
    <p:sldId id="267" r:id="rId11"/>
    <p:sldId id="268" r:id="rId12"/>
    <p:sldId id="269" r:id="rId13"/>
    <p:sldId id="270" r:id="rId14"/>
    <p:sldId id="271" r:id="rId15"/>
    <p:sldId id="277" r:id="rId16"/>
    <p:sldId id="272" r:id="rId17"/>
    <p:sldId id="273" r:id="rId18"/>
    <p:sldId id="274" r:id="rId19"/>
    <p:sldId id="276" r:id="rId20"/>
    <p:sldId id="278" r:id="rId21"/>
    <p:sldId id="279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1" autoAdjust="0"/>
    <p:restoredTop sz="94638" autoAdjust="0"/>
  </p:normalViewPr>
  <p:slideViewPr>
    <p:cSldViewPr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18.01.2024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 </a:t>
            </a:r>
            <a:r>
              <a:rPr lang="ru-RU" sz="2800" b="1" dirty="0" smtClean="0">
                <a:solidFill>
                  <a:schemeClr val="bg1">
                    <a:lumMod val="50000"/>
                  </a:schemeClr>
                </a:solidFill>
              </a:rPr>
              <a:t>ПРЕЗЕНТАЦИЯ</a:t>
            </a:r>
            <a:br>
              <a:rPr lang="ru-RU" sz="2800" b="1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ru-RU" sz="2800" b="1" dirty="0" smtClean="0">
                <a:solidFill>
                  <a:schemeClr val="bg1">
                    <a:lumMod val="50000"/>
                  </a:schemeClr>
                </a:solidFill>
              </a:rPr>
              <a:t>«Детские годы Моцарта.</a:t>
            </a:r>
            <a:br>
              <a:rPr lang="ru-RU" sz="2800" b="1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ru-RU" sz="2800" b="1" dirty="0" smtClean="0">
                <a:solidFill>
                  <a:schemeClr val="bg1">
                    <a:lumMod val="50000"/>
                  </a:schemeClr>
                </a:solidFill>
              </a:rPr>
              <a:t>Концертная деятельность» </a:t>
            </a:r>
            <a:br>
              <a:rPr lang="ru-RU" sz="2800" b="1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ru-RU" sz="3200" b="1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ru-RU" sz="3200" b="1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ru-RU" sz="3200" b="1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ru-RU" sz="3200" b="1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ru-RU" sz="3200" b="1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ru-RU" sz="3200" b="1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ru-RU" sz="3200" b="1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ru-RU" sz="3200" b="1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ru-RU" sz="3200" b="1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ru-RU" sz="3200" b="1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ru-RU" sz="3200" b="1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ru-RU" sz="3200" b="1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ru-RU" sz="3200" b="1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ru-RU" sz="3200" b="1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ru-RU" sz="3200" b="1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ru-RU" sz="3200" b="1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ru-RU" sz="3200" b="1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ru-RU" sz="3200" b="1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</a:rPr>
              <a:t>Составитель – </a:t>
            </a:r>
            <a:r>
              <a:rPr lang="ru-RU" sz="1600" b="1" dirty="0" smtClean="0">
                <a:solidFill>
                  <a:schemeClr val="bg1">
                    <a:lumMod val="50000"/>
                  </a:schemeClr>
                </a:solidFill>
              </a:rPr>
              <a:t>Л.А. </a:t>
            </a:r>
            <a:r>
              <a:rPr lang="ru-RU" sz="1600" b="1" dirty="0" err="1" smtClean="0">
                <a:solidFill>
                  <a:schemeClr val="bg1">
                    <a:lumMod val="50000"/>
                  </a:schemeClr>
                </a:solidFill>
              </a:rPr>
              <a:t>Олифирова</a:t>
            </a:r>
            <a:r>
              <a:rPr lang="ru-RU" sz="1600" b="1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</a:rPr>
              <a:t>музыкальный руководитель, </a:t>
            </a:r>
            <a:br>
              <a:rPr lang="ru-RU" sz="16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</a:rPr>
              <a:t>ГБОУ Пушкинская школа № 1500</a:t>
            </a:r>
            <a:r>
              <a:rPr lang="ru-RU" sz="1600" smtClean="0">
                <a:solidFill>
                  <a:schemeClr val="bg1">
                    <a:lumMod val="50000"/>
                  </a:schemeClr>
                </a:solidFill>
              </a:rPr>
              <a:t>, Москва</a:t>
            </a:r>
            <a:endParaRPr lang="ru-RU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4546" y="2000240"/>
            <a:ext cx="4857784" cy="3956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Содержимое 7"/>
          <p:cNvSpPr>
            <a:spLocks noGrp="1"/>
          </p:cNvSpPr>
          <p:nvPr/>
        </p:nvSpPr>
        <p:spPr>
          <a:xfrm>
            <a:off x="2000232" y="1357298"/>
            <a:ext cx="5111750" cy="58531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71546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bg1">
                    <a:lumMod val="75000"/>
                  </a:schemeClr>
                </a:solidFill>
              </a:rPr>
              <a:t>Выступление в Мюнхене (Германия)</a:t>
            </a:r>
            <a:endParaRPr lang="ru-RU" sz="28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1142984"/>
            <a:ext cx="7386646" cy="5140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4422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bg1">
                    <a:lumMod val="75000"/>
                  </a:schemeClr>
                </a:solidFill>
              </a:rPr>
              <a:t>Выступление в Париже (Франция)</a:t>
            </a:r>
            <a:endParaRPr lang="ru-RU" sz="28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026" name="Picture 2" descr="https://happylove.top/uploads/posts/2023-06/1687239144_happylove-top-p-staraya-stolitsa-frantsii-vkontakte-2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42984"/>
            <a:ext cx="9144000" cy="501566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71472" y="6143644"/>
            <a:ext cx="7358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                 </a:t>
            </a:r>
            <a:r>
              <a:rPr lang="ru-RU" dirty="0" smtClean="0">
                <a:solidFill>
                  <a:schemeClr val="bg1">
                    <a:lumMod val="75000"/>
                  </a:schemeClr>
                </a:solidFill>
              </a:rPr>
              <a:t>Вид Парижа с моста </a:t>
            </a:r>
            <a:r>
              <a:rPr lang="ru-RU" dirty="0" err="1" smtClean="0">
                <a:solidFill>
                  <a:schemeClr val="bg1">
                    <a:lumMod val="75000"/>
                  </a:schemeClr>
                </a:solidFill>
              </a:rPr>
              <a:t>Пон-Нёф</a:t>
            </a:r>
            <a:r>
              <a:rPr lang="ru-RU" dirty="0" smtClean="0">
                <a:solidFill>
                  <a:schemeClr val="bg1">
                    <a:lumMod val="75000"/>
                  </a:schemeClr>
                </a:solidFill>
              </a:rPr>
              <a:t>, 1763</a:t>
            </a:r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bg1">
                    <a:lumMod val="75000"/>
                  </a:schemeClr>
                </a:solidFill>
              </a:rPr>
              <a:t>Юный Моцарт на королевском приёме</a:t>
            </a:r>
            <a:endParaRPr lang="ru-RU" sz="28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28736"/>
            <a:ext cx="9144000" cy="4536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571472" y="6072206"/>
            <a:ext cx="7429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>
                    <a:lumMod val="75000"/>
                  </a:schemeClr>
                </a:solidFill>
              </a:rPr>
              <a:t>                              Версальский дворец, Париж (Франция)</a:t>
            </a:r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4422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bg1">
                    <a:lumMod val="75000"/>
                  </a:schemeClr>
                </a:solidFill>
              </a:rPr>
              <a:t>Выступление в Лондоне (Англия)</a:t>
            </a:r>
            <a:endParaRPr lang="ru-RU" sz="28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62284"/>
            <a:ext cx="9144000" cy="4981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642910" y="6215082"/>
            <a:ext cx="8072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</a:t>
            </a:r>
            <a:r>
              <a:rPr lang="ru-RU" dirty="0" smtClean="0">
                <a:solidFill>
                  <a:schemeClr val="bg1">
                    <a:lumMod val="75000"/>
                  </a:schemeClr>
                </a:solidFill>
              </a:rPr>
              <a:t>Букингемский дворец в 18 веке. Резиденция короля Георга III</a:t>
            </a:r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71546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bg1">
                    <a:lumMod val="75000"/>
                  </a:schemeClr>
                </a:solidFill>
              </a:rPr>
              <a:t>Выступление в Неаполе (Италия)</a:t>
            </a:r>
            <a:endParaRPr lang="ru-RU" sz="28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888" y="10215610"/>
            <a:ext cx="10439358" cy="2751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28670"/>
            <a:ext cx="9144000" cy="5668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>
          <a:xfrm>
            <a:off x="714348" y="1428736"/>
            <a:ext cx="3008313" cy="4691063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bg1">
                    <a:lumMod val="75000"/>
                  </a:schemeClr>
                </a:solidFill>
              </a:rPr>
              <a:t>Портрет</a:t>
            </a:r>
          </a:p>
          <a:p>
            <a:r>
              <a:rPr lang="ru-RU" sz="2800" dirty="0" smtClean="0">
                <a:solidFill>
                  <a:schemeClr val="bg1">
                    <a:lumMod val="75000"/>
                  </a:schemeClr>
                </a:solidFill>
              </a:rPr>
              <a:t>Моцарта</a:t>
            </a:r>
          </a:p>
          <a:p>
            <a:r>
              <a:rPr lang="ru-RU" sz="2800" dirty="0" smtClean="0">
                <a:solidFill>
                  <a:schemeClr val="bg1">
                    <a:lumMod val="75000"/>
                  </a:schemeClr>
                </a:solidFill>
              </a:rPr>
              <a:t>в юном</a:t>
            </a:r>
          </a:p>
          <a:p>
            <a:r>
              <a:rPr lang="ru-RU" sz="2800" dirty="0" smtClean="0">
                <a:solidFill>
                  <a:schemeClr val="bg1">
                    <a:lumMod val="75000"/>
                  </a:schemeClr>
                </a:solidFill>
              </a:rPr>
              <a:t>возрасте</a:t>
            </a:r>
          </a:p>
          <a:p>
            <a:r>
              <a:rPr lang="ru-RU" sz="2800" dirty="0" smtClean="0">
                <a:solidFill>
                  <a:schemeClr val="bg1">
                    <a:lumMod val="75000"/>
                  </a:schemeClr>
                </a:solidFill>
              </a:rPr>
              <a:t>(ок.12 лет)</a:t>
            </a:r>
            <a:endParaRPr lang="ru-RU" sz="28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86182" y="214290"/>
            <a:ext cx="4714908" cy="5993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571472" y="6286520"/>
            <a:ext cx="8064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>
                    <a:lumMod val="75000"/>
                  </a:schemeClr>
                </a:solidFill>
              </a:rPr>
              <a:t>            Джузеппе </a:t>
            </a:r>
            <a:r>
              <a:rPr lang="ru-RU" dirty="0" err="1" smtClean="0">
                <a:solidFill>
                  <a:schemeClr val="bg1">
                    <a:lumMod val="75000"/>
                  </a:schemeClr>
                </a:solidFill>
              </a:rPr>
              <a:t>Синьяроли</a:t>
            </a:r>
            <a:r>
              <a:rPr lang="ru-RU" dirty="0" smtClean="0">
                <a:solidFill>
                  <a:schemeClr val="bg1">
                    <a:lumMod val="75000"/>
                  </a:schemeClr>
                </a:solidFill>
              </a:rPr>
              <a:t> (также известен как </a:t>
            </a:r>
            <a:r>
              <a:rPr lang="ru-RU" dirty="0" err="1" smtClean="0">
                <a:solidFill>
                  <a:schemeClr val="bg1">
                    <a:lumMod val="75000"/>
                  </a:schemeClr>
                </a:solidFill>
              </a:rPr>
              <a:t>Фра</a:t>
            </a:r>
            <a:r>
              <a:rPr lang="ru-RU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1">
                    <a:lumMod val="75000"/>
                  </a:schemeClr>
                </a:solidFill>
              </a:rPr>
              <a:t>Феличе</a:t>
            </a:r>
            <a:r>
              <a:rPr lang="ru-RU" dirty="0" smtClean="0">
                <a:solidFill>
                  <a:schemeClr val="bg1">
                    <a:lumMod val="75000"/>
                  </a:schemeClr>
                </a:solidFill>
              </a:rPr>
              <a:t>; 1726–1796)</a:t>
            </a:r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867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bg1">
                    <a:lumMod val="75000"/>
                  </a:schemeClr>
                </a:solidFill>
              </a:rPr>
              <a:t>Возвращение Моцарта на родину в Австрию</a:t>
            </a:r>
            <a:endParaRPr lang="ru-RU" sz="28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86968"/>
            <a:ext cx="9144000" cy="5971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867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bg1">
                    <a:lumMod val="75000"/>
                  </a:schemeClr>
                </a:solidFill>
              </a:rPr>
              <a:t>Постановки опер Моцарта в Вене (Австрия)</a:t>
            </a:r>
            <a:endParaRPr lang="ru-RU" sz="28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857232"/>
            <a:ext cx="8605850" cy="5295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428596" y="6143644"/>
            <a:ext cx="7572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                           </a:t>
            </a:r>
            <a:r>
              <a:rPr lang="ru-RU" dirty="0" smtClean="0">
                <a:solidFill>
                  <a:schemeClr val="bg1">
                    <a:lumMod val="75000"/>
                  </a:schemeClr>
                </a:solidFill>
              </a:rPr>
              <a:t>Венская государственная опера</a:t>
            </a:r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867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bg1">
                    <a:lumMod val="75000"/>
                  </a:schemeClr>
                </a:solidFill>
              </a:rPr>
              <a:t>Сцена из оперы «Свадьба Фигаро»</a:t>
            </a:r>
            <a:endParaRPr lang="ru-RU" sz="28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1000108"/>
            <a:ext cx="7645762" cy="514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2714612" y="6429396"/>
            <a:ext cx="71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85720" y="6143644"/>
            <a:ext cx="7786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>
                    <a:lumMod val="75000"/>
                  </a:schemeClr>
                </a:solidFill>
              </a:rPr>
              <a:t>                                         Венская государственная опера</a:t>
            </a:r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71438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bg1">
                    <a:lumMod val="75000"/>
                  </a:schemeClr>
                </a:solidFill>
              </a:rPr>
              <a:t>Сцена из оперы «Волшебная флейта»</a:t>
            </a:r>
            <a:endParaRPr lang="ru-RU" sz="28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1142984"/>
            <a:ext cx="7715256" cy="5143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3100" dirty="0" smtClean="0"/>
              <a:t>                 </a:t>
            </a:r>
            <a:r>
              <a:rPr lang="ru-RU" sz="3100" dirty="0" smtClean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ru-RU" sz="3100" dirty="0" smtClean="0">
                <a:solidFill>
                  <a:schemeClr val="bg1">
                    <a:lumMod val="75000"/>
                  </a:schemeClr>
                </a:solidFill>
              </a:rPr>
            </a:br>
            <a:endParaRPr lang="ru-RU" sz="31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https://cdn.culture.ru/images/b85c3cef-57d3-51f0-8197-2d3c9d2d8bf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94359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-214346" y="5929330"/>
            <a:ext cx="95012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                </a:t>
            </a:r>
            <a:r>
              <a:rPr lang="ru-RU" dirty="0" smtClean="0"/>
              <a:t>                      </a:t>
            </a:r>
            <a:r>
              <a:rPr lang="ru-RU" sz="2400" dirty="0" smtClean="0">
                <a:solidFill>
                  <a:schemeClr val="bg1">
                    <a:lumMod val="75000"/>
                  </a:schemeClr>
                </a:solidFill>
              </a:rPr>
              <a:t>Вольфганг </a:t>
            </a:r>
            <a:r>
              <a:rPr lang="ru-RU" sz="2400" dirty="0" smtClean="0">
                <a:solidFill>
                  <a:schemeClr val="bg1">
                    <a:lumMod val="75000"/>
                  </a:schemeClr>
                </a:solidFill>
              </a:rPr>
              <a:t>Амадей Моцарт</a:t>
            </a:r>
          </a:p>
          <a:p>
            <a:r>
              <a:rPr lang="ru-RU" dirty="0" smtClean="0">
                <a:solidFill>
                  <a:schemeClr val="bg1">
                    <a:lumMod val="75000"/>
                  </a:schemeClr>
                </a:solidFill>
              </a:rPr>
              <a:t>                                </a:t>
            </a:r>
            <a:r>
              <a:rPr lang="ru-RU" dirty="0" smtClean="0">
                <a:solidFill>
                  <a:schemeClr val="bg1">
                    <a:lumMod val="75000"/>
                  </a:schemeClr>
                </a:solidFill>
              </a:rPr>
              <a:t>   27 января 1756 г. (Зальцбург) – 5 декабря 1791 г. (Вена) </a:t>
            </a:r>
            <a:endParaRPr lang="ru-RU" dirty="0" smtClean="0">
              <a:solidFill>
                <a:schemeClr val="bg1">
                  <a:lumMod val="75000"/>
                </a:schemeClr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57224" y="1435100"/>
            <a:ext cx="3143272" cy="4691063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bg1">
                    <a:lumMod val="75000"/>
                  </a:schemeClr>
                </a:solidFill>
              </a:rPr>
              <a:t>Моцарт –</a:t>
            </a:r>
          </a:p>
          <a:p>
            <a:r>
              <a:rPr lang="ru-RU" sz="2800" dirty="0" smtClean="0">
                <a:solidFill>
                  <a:schemeClr val="bg1">
                    <a:lumMod val="75000"/>
                  </a:schemeClr>
                </a:solidFill>
              </a:rPr>
              <a:t>первый</a:t>
            </a:r>
          </a:p>
          <a:p>
            <a:r>
              <a:rPr lang="ru-RU" sz="2800" dirty="0" smtClean="0">
                <a:solidFill>
                  <a:schemeClr val="bg1">
                    <a:lumMod val="75000"/>
                  </a:schemeClr>
                </a:solidFill>
              </a:rPr>
              <a:t>независимый</a:t>
            </a:r>
          </a:p>
          <a:p>
            <a:r>
              <a:rPr lang="ru-RU" sz="2800" dirty="0" smtClean="0">
                <a:solidFill>
                  <a:schemeClr val="bg1">
                    <a:lumMod val="75000"/>
                  </a:schemeClr>
                </a:solidFill>
              </a:rPr>
              <a:t>художник</a:t>
            </a:r>
          </a:p>
          <a:p>
            <a:r>
              <a:rPr lang="ru-RU" sz="2800" dirty="0" smtClean="0">
                <a:solidFill>
                  <a:schemeClr val="bg1">
                    <a:lumMod val="75000"/>
                  </a:schemeClr>
                </a:solidFill>
              </a:rPr>
              <a:t>18 столетия</a:t>
            </a:r>
            <a:endParaRPr lang="ru-RU" sz="28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5050" y="298688"/>
            <a:ext cx="5111750" cy="5801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285720" y="6143644"/>
            <a:ext cx="7952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>
                    <a:lumMod val="75000"/>
                  </a:schemeClr>
                </a:solidFill>
              </a:rPr>
              <a:t>                       Йозеф </a:t>
            </a:r>
            <a:r>
              <a:rPr lang="ru-RU" dirty="0" err="1" smtClean="0">
                <a:solidFill>
                  <a:schemeClr val="bg1">
                    <a:lumMod val="75000"/>
                  </a:schemeClr>
                </a:solidFill>
              </a:rPr>
              <a:t>Ланге</a:t>
            </a:r>
            <a:r>
              <a:rPr lang="ru-RU" dirty="0" smtClean="0">
                <a:solidFill>
                  <a:schemeClr val="bg1">
                    <a:lumMod val="75000"/>
                  </a:schemeClr>
                </a:solidFill>
              </a:rPr>
              <a:t> (1751–1831). Портрет Моцарта. 1789. Зальцбург</a:t>
            </a:r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642942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bg1">
                    <a:lumMod val="75000"/>
                  </a:schemeClr>
                </a:solidFill>
              </a:rPr>
              <a:t>Памятник Моцарту в Вене (Австрия)</a:t>
            </a:r>
            <a:endParaRPr lang="ru-RU" sz="28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1071546"/>
            <a:ext cx="7715256" cy="5143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0108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bg1">
                    <a:lumMod val="75000"/>
                  </a:schemeClr>
                </a:solidFill>
              </a:rPr>
              <a:t>Портрет Моцарта в возрасте 7 лет</a:t>
            </a:r>
            <a:endParaRPr lang="ru-RU" sz="28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60" y="785794"/>
            <a:ext cx="4357718" cy="5450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0" y="6286520"/>
            <a:ext cx="9364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      </a:t>
            </a:r>
            <a:r>
              <a:rPr lang="ru-RU" dirty="0" err="1" smtClean="0">
                <a:solidFill>
                  <a:schemeClr val="bg1">
                    <a:lumMod val="75000"/>
                  </a:schemeClr>
                </a:solidFill>
              </a:rPr>
              <a:t>Пьетро</a:t>
            </a:r>
            <a:r>
              <a:rPr lang="ru-RU" dirty="0" smtClean="0">
                <a:solidFill>
                  <a:schemeClr val="bg1">
                    <a:lumMod val="75000"/>
                  </a:schemeClr>
                </a:solidFill>
              </a:rPr>
              <a:t> Антонио </a:t>
            </a:r>
            <a:r>
              <a:rPr lang="ru-RU" dirty="0" err="1" smtClean="0">
                <a:solidFill>
                  <a:schemeClr val="bg1">
                    <a:lumMod val="75000"/>
                  </a:schemeClr>
                </a:solidFill>
              </a:rPr>
              <a:t>Лоренцони</a:t>
            </a:r>
            <a:r>
              <a:rPr lang="ru-RU" dirty="0" smtClean="0">
                <a:solidFill>
                  <a:schemeClr val="bg1">
                    <a:lumMod val="75000"/>
                  </a:schemeClr>
                </a:solidFill>
              </a:rPr>
              <a:t> (1721 –1782). Мальчик Моцарт. 1763</a:t>
            </a:r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928694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bg1">
                    <a:lumMod val="75000"/>
                  </a:schemeClr>
                </a:solidFill>
              </a:rPr>
              <a:t>Зальцбург – город в Австрии, </a:t>
            </a:r>
            <a:br>
              <a:rPr lang="ru-RU" sz="2800" dirty="0" smtClean="0">
                <a:solidFill>
                  <a:schemeClr val="bg1">
                    <a:lumMod val="75000"/>
                  </a:schemeClr>
                </a:solidFill>
              </a:rPr>
            </a:br>
            <a:r>
              <a:rPr lang="ru-RU" sz="2800" dirty="0" smtClean="0">
                <a:solidFill>
                  <a:schemeClr val="bg1">
                    <a:lumMod val="75000"/>
                  </a:schemeClr>
                </a:solidFill>
              </a:rPr>
              <a:t>где родился Моцарт</a:t>
            </a:r>
            <a:endParaRPr lang="ru-RU" sz="28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1214422"/>
            <a:ext cx="7358114" cy="5224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71546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bg1">
                    <a:lumMod val="75000"/>
                  </a:schemeClr>
                </a:solidFill>
              </a:rPr>
              <a:t>                             Дом, в котором родился Моцарт</a:t>
            </a:r>
            <a:endParaRPr lang="ru-RU" sz="28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4290"/>
            <a:ext cx="2915615" cy="5638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1802" y="1142984"/>
            <a:ext cx="6072198" cy="3886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42844" y="5786454"/>
            <a:ext cx="2304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>
                    <a:lumMod val="75000"/>
                  </a:schemeClr>
                </a:solidFill>
              </a:rPr>
              <a:t>Вид здания в 18 веке</a:t>
            </a:r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72066" y="5143512"/>
            <a:ext cx="2091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>
                    <a:lumMod val="75000"/>
                  </a:schemeClr>
                </a:solidFill>
              </a:rPr>
              <a:t>Современный вид</a:t>
            </a:r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32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ru-RU" sz="2800" dirty="0" smtClean="0">
                <a:solidFill>
                  <a:schemeClr val="bg1">
                    <a:lumMod val="75000"/>
                  </a:schemeClr>
                </a:solidFill>
              </a:rPr>
            </a:br>
            <a:r>
              <a:rPr lang="ru-RU" sz="2800" dirty="0" smtClean="0">
                <a:solidFill>
                  <a:schemeClr val="bg1">
                    <a:lumMod val="75000"/>
                  </a:schemeClr>
                </a:solidFill>
              </a:rPr>
              <a:t>Первые музыкальные инструменты,</a:t>
            </a:r>
            <a:br>
              <a:rPr lang="ru-RU" sz="2800" dirty="0" smtClean="0">
                <a:solidFill>
                  <a:schemeClr val="bg1">
                    <a:lumMod val="75000"/>
                  </a:schemeClr>
                </a:solidFill>
              </a:rPr>
            </a:br>
            <a:r>
              <a:rPr lang="ru-RU" sz="2800" dirty="0" smtClean="0">
                <a:solidFill>
                  <a:schemeClr val="bg1">
                    <a:lumMod val="75000"/>
                  </a:schemeClr>
                </a:solidFill>
              </a:rPr>
              <a:t>на которых играл Моцарт</a:t>
            </a:r>
            <a:endParaRPr lang="ru-RU" sz="28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428736"/>
            <a:ext cx="5286412" cy="4059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571604" y="5572140"/>
            <a:ext cx="1994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>
                    <a:lumMod val="75000"/>
                  </a:schemeClr>
                </a:solidFill>
              </a:rPr>
              <a:t>              Клавесин</a:t>
            </a:r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86578" y="6286520"/>
            <a:ext cx="1091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>
                    <a:lumMod val="75000"/>
                  </a:schemeClr>
                </a:solidFill>
              </a:rPr>
              <a:t>Скрипка</a:t>
            </a:r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079" name="Picture 7" descr="https://ic.pics.livejournal.com/dem_2011/43055606/560841/560841_origina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4853541" y="2433079"/>
            <a:ext cx="4943470" cy="27919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ru-RU" sz="2800" dirty="0" smtClean="0">
                <a:solidFill>
                  <a:schemeClr val="bg1">
                    <a:lumMod val="75000"/>
                  </a:schemeClr>
                </a:solidFill>
              </a:rPr>
            </a:br>
            <a:r>
              <a:rPr lang="ru-RU" sz="2800" dirty="0" smtClean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ru-RU" sz="2800" dirty="0" smtClean="0">
                <a:solidFill>
                  <a:schemeClr val="bg1">
                    <a:lumMod val="75000"/>
                  </a:schemeClr>
                </a:solidFill>
              </a:rPr>
            </a:br>
            <a:r>
              <a:rPr lang="ru-RU" sz="2800" dirty="0" smtClean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ru-RU" sz="2800" dirty="0" smtClean="0">
                <a:solidFill>
                  <a:schemeClr val="bg1">
                    <a:lumMod val="75000"/>
                  </a:schemeClr>
                </a:solidFill>
              </a:rPr>
            </a:br>
            <a:r>
              <a:rPr lang="ru-RU" sz="2800" dirty="0" smtClean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ru-RU" sz="2800" dirty="0" smtClean="0">
                <a:solidFill>
                  <a:schemeClr val="bg1">
                    <a:lumMod val="75000"/>
                  </a:schemeClr>
                </a:solidFill>
              </a:rPr>
            </a:br>
            <a:r>
              <a:rPr lang="ru-RU" sz="2800" dirty="0" smtClean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ru-RU" sz="2800" dirty="0" smtClean="0">
                <a:solidFill>
                  <a:schemeClr val="bg1">
                    <a:lumMod val="75000"/>
                  </a:schemeClr>
                </a:solidFill>
              </a:rPr>
            </a:br>
            <a:r>
              <a:rPr lang="ru-RU" sz="2800" dirty="0" smtClean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ru-RU" sz="2800" dirty="0" smtClean="0">
                <a:solidFill>
                  <a:schemeClr val="bg1">
                    <a:lumMod val="75000"/>
                  </a:schemeClr>
                </a:solidFill>
              </a:rPr>
            </a:br>
            <a:r>
              <a:rPr lang="ru-RU" sz="2800" dirty="0" smtClean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ru-RU" sz="2800" dirty="0" smtClean="0">
                <a:solidFill>
                  <a:schemeClr val="bg1">
                    <a:lumMod val="75000"/>
                  </a:schemeClr>
                </a:solidFill>
              </a:rPr>
            </a:br>
            <a:endParaRPr lang="ru-RU" sz="28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785786" y="928670"/>
            <a:ext cx="2679727" cy="5197493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bg1">
                    <a:lumMod val="75000"/>
                  </a:schemeClr>
                </a:solidFill>
              </a:rPr>
              <a:t>Леопольд Моцарт со своими детьми</a:t>
            </a:r>
            <a:br>
              <a:rPr lang="ru-RU" sz="2800" dirty="0" smtClean="0">
                <a:solidFill>
                  <a:schemeClr val="bg1">
                    <a:lumMod val="75000"/>
                  </a:schemeClr>
                </a:solidFill>
              </a:rPr>
            </a:br>
            <a:r>
              <a:rPr lang="ru-RU" sz="2800" dirty="0" smtClean="0">
                <a:solidFill>
                  <a:schemeClr val="bg1">
                    <a:lumMod val="75000"/>
                  </a:schemeClr>
                </a:solidFill>
              </a:rPr>
              <a:t>Вольфгангом Амадеем и Марией Анной в Париже в ноябре 1763</a:t>
            </a:r>
            <a:br>
              <a:rPr lang="ru-RU" sz="2800" dirty="0" smtClean="0">
                <a:solidFill>
                  <a:schemeClr val="bg1">
                    <a:lumMod val="75000"/>
                  </a:schemeClr>
                </a:solidFill>
              </a:rPr>
            </a:br>
            <a:r>
              <a:rPr lang="ru-RU" sz="2800" dirty="0" smtClean="0">
                <a:solidFill>
                  <a:schemeClr val="bg1">
                    <a:lumMod val="75000"/>
                  </a:schemeClr>
                </a:solidFill>
              </a:rPr>
              <a:t>года</a:t>
            </a:r>
            <a:endParaRPr lang="ru-RU" sz="2800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48" y="285728"/>
            <a:ext cx="3808487" cy="5963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642910" y="6357958"/>
            <a:ext cx="7429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>
                    <a:lumMod val="75000"/>
                  </a:schemeClr>
                </a:solidFill>
              </a:rPr>
              <a:t>                         Художник  Луи </a:t>
            </a:r>
            <a:r>
              <a:rPr lang="ru-RU" dirty="0" err="1" smtClean="0">
                <a:solidFill>
                  <a:schemeClr val="bg1">
                    <a:lumMod val="75000"/>
                  </a:schemeClr>
                </a:solidFill>
              </a:rPr>
              <a:t>Каррожи</a:t>
            </a:r>
            <a:r>
              <a:rPr lang="ru-RU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1">
                    <a:lumMod val="75000"/>
                  </a:schemeClr>
                </a:solidFill>
              </a:rPr>
              <a:t>Кармонтель</a:t>
            </a:r>
            <a:r>
              <a:rPr lang="ru-RU" dirty="0" smtClean="0">
                <a:solidFill>
                  <a:schemeClr val="bg1">
                    <a:lumMod val="75000"/>
                  </a:schemeClr>
                </a:solidFill>
              </a:rPr>
              <a:t> (1717–1806)</a:t>
            </a:r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4422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800" dirty="0" smtClean="0">
                <a:solidFill>
                  <a:schemeClr val="bg1">
                    <a:lumMod val="75000"/>
                  </a:schemeClr>
                </a:solidFill>
              </a:rPr>
              <a:t>Первое европейское турне Моцарта </a:t>
            </a:r>
            <a:br>
              <a:rPr lang="ru-RU" sz="2800" dirty="0" smtClean="0">
                <a:solidFill>
                  <a:schemeClr val="bg1">
                    <a:lumMod val="75000"/>
                  </a:schemeClr>
                </a:solidFill>
              </a:rPr>
            </a:br>
            <a:r>
              <a:rPr lang="ru-RU" sz="2800" dirty="0" smtClean="0">
                <a:solidFill>
                  <a:schemeClr val="bg1">
                    <a:lumMod val="75000"/>
                  </a:schemeClr>
                </a:solidFill>
              </a:rPr>
              <a:t>с родителями и сестрой</a:t>
            </a:r>
            <a:endParaRPr lang="ru-RU" sz="28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1357298"/>
            <a:ext cx="7475391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43174" y="5572140"/>
            <a:ext cx="3752846" cy="1000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285720" y="6500834"/>
            <a:ext cx="184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1214446"/>
          </a:xfrm>
        </p:spPr>
        <p:txBody>
          <a:bodyPr>
            <a:normAutofit fontScale="90000"/>
          </a:bodyPr>
          <a:lstStyle/>
          <a:p>
            <a:r>
              <a:rPr lang="ru-RU" sz="3100" dirty="0" smtClean="0">
                <a:solidFill>
                  <a:schemeClr val="bg1">
                    <a:lumMod val="75000"/>
                  </a:schemeClr>
                </a:solidFill>
              </a:rPr>
              <a:t>Моцарт и его сестра играют для императрицы Марии </a:t>
            </a:r>
            <a:r>
              <a:rPr lang="ru-RU" sz="3100" dirty="0" err="1" smtClean="0">
                <a:solidFill>
                  <a:schemeClr val="bg1">
                    <a:lumMod val="75000"/>
                  </a:schemeClr>
                </a:solidFill>
              </a:rPr>
              <a:t>Терезии</a:t>
            </a:r>
            <a:r>
              <a:rPr lang="ru-RU" sz="3100" dirty="0" smtClean="0">
                <a:solidFill>
                  <a:schemeClr val="bg1">
                    <a:lumMod val="75000"/>
                  </a:schemeClr>
                </a:solidFill>
              </a:rPr>
              <a:t> (Вена, 1762) </a:t>
            </a: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/>
              <a:t>для императрицы Марии </a:t>
            </a:r>
            <a:r>
              <a:rPr lang="ru-RU" sz="3100" dirty="0" err="1" smtClean="0"/>
              <a:t>Терезии</a:t>
            </a:r>
            <a:r>
              <a:rPr lang="ru-RU" sz="3100" dirty="0" smtClean="0"/>
              <a:t> (Вена,1762</a:t>
            </a:r>
            <a:r>
              <a:rPr lang="ru-RU" dirty="0" smtClean="0"/>
              <a:t>)</a:t>
            </a:r>
            <a:endParaRPr lang="ru-RU" dirty="0"/>
          </a:p>
        </p:txBody>
      </p:sp>
      <p:pic>
        <p:nvPicPr>
          <p:cNvPr id="3074" name="Picture 2" descr="Семья моцартов картин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214422"/>
            <a:ext cx="8072462" cy="52829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</TotalTime>
  <Words>234</Words>
  <PresentationFormat>Экран (4:3)</PresentationFormat>
  <Paragraphs>45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            ПРЕЗЕНТАЦИЯ «Детские годы Моцарта. Концертная деятельность»           Составитель – Л.А. Олифирова, музыкальный руководитель,  ГБОУ Пушкинская школа № 1500, Москва</vt:lpstr>
      <vt:lpstr>                    </vt:lpstr>
      <vt:lpstr>Портрет Моцарта в возрасте 7 лет</vt:lpstr>
      <vt:lpstr>Зальцбург – город в Австрии,  где родился Моцарт</vt:lpstr>
      <vt:lpstr>                             Дом, в котором родился Моцарт</vt:lpstr>
      <vt:lpstr> Первые музыкальные инструменты, на которых играл Моцарт</vt:lpstr>
      <vt:lpstr>       </vt:lpstr>
      <vt:lpstr>Первое европейское турне Моцарта  с родителями и сестрой</vt:lpstr>
      <vt:lpstr>Моцарт и его сестра играют для императрицы Марии Терезии (Вена, 1762)  для императрицы Марии Терезии (Вена,1762)</vt:lpstr>
      <vt:lpstr>Выступление в Мюнхене (Германия)</vt:lpstr>
      <vt:lpstr>Выступление в Париже (Франция)</vt:lpstr>
      <vt:lpstr>Юный Моцарт на королевском приёме</vt:lpstr>
      <vt:lpstr>Выступление в Лондоне (Англия)</vt:lpstr>
      <vt:lpstr>Выступление в Неаполе (Италия)</vt:lpstr>
      <vt:lpstr>Слайд 15</vt:lpstr>
      <vt:lpstr>Возвращение Моцарта на родину в Австрию</vt:lpstr>
      <vt:lpstr>Постановки опер Моцарта в Вене (Австрия)</vt:lpstr>
      <vt:lpstr>Сцена из оперы «Свадьба Фигаро»</vt:lpstr>
      <vt:lpstr>Сцена из оперы «Волшебная флейта»</vt:lpstr>
      <vt:lpstr>Слайд 20</vt:lpstr>
      <vt:lpstr>Памятник Моцарту в Вене (Австрия)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Jenya</dc:creator>
  <cp:lastModifiedBy>Jenya</cp:lastModifiedBy>
  <cp:revision>38</cp:revision>
  <dcterms:created xsi:type="dcterms:W3CDTF">2024-01-13T06:00:11Z</dcterms:created>
  <dcterms:modified xsi:type="dcterms:W3CDTF">2024-01-18T12:34:06Z</dcterms:modified>
</cp:coreProperties>
</file>