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339" r:id="rId2"/>
    <p:sldId id="281" r:id="rId3"/>
    <p:sldId id="304" r:id="rId4"/>
    <p:sldId id="257" r:id="rId5"/>
    <p:sldId id="269" r:id="rId6"/>
    <p:sldId id="260" r:id="rId7"/>
    <p:sldId id="340" r:id="rId8"/>
    <p:sldId id="303" r:id="rId9"/>
    <p:sldId id="274" r:id="rId10"/>
    <p:sldId id="312" r:id="rId11"/>
    <p:sldId id="287" r:id="rId12"/>
    <p:sldId id="327" r:id="rId13"/>
    <p:sldId id="313" r:id="rId14"/>
    <p:sldId id="328" r:id="rId15"/>
    <p:sldId id="314" r:id="rId16"/>
    <p:sldId id="320" r:id="rId17"/>
    <p:sldId id="271" r:id="rId18"/>
    <p:sldId id="329" r:id="rId19"/>
    <p:sldId id="316" r:id="rId20"/>
    <p:sldId id="326" r:id="rId21"/>
    <p:sldId id="317" r:id="rId22"/>
    <p:sldId id="322" r:id="rId23"/>
    <p:sldId id="325" r:id="rId24"/>
    <p:sldId id="324" r:id="rId25"/>
    <p:sldId id="296" r:id="rId26"/>
    <p:sldId id="297" r:id="rId27"/>
    <p:sldId id="298" r:id="rId28"/>
    <p:sldId id="308" r:id="rId29"/>
    <p:sldId id="330" r:id="rId30"/>
    <p:sldId id="331" r:id="rId31"/>
    <p:sldId id="341" r:id="rId32"/>
    <p:sldId id="332" r:id="rId33"/>
    <p:sldId id="333" r:id="rId34"/>
    <p:sldId id="334" r:id="rId35"/>
    <p:sldId id="335" r:id="rId36"/>
    <p:sldId id="309" r:id="rId37"/>
    <p:sldId id="336" r:id="rId38"/>
    <p:sldId id="337" r:id="rId39"/>
    <p:sldId id="268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517" autoAdjust="0"/>
  </p:normalViewPr>
  <p:slideViewPr>
    <p:cSldViewPr>
      <p:cViewPr varScale="1">
        <p:scale>
          <a:sx n="67" d="100"/>
          <a:sy n="67" d="100"/>
        </p:scale>
        <p:origin x="-60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D97D7A-5FDA-4298-8BCC-87BD5C357AC9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7F4D30-4B11-4EE0-B1D4-F8887C90363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528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7F4D30-4B11-4EE0-B1D4-F8887C903634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936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microsoft.com/office/2007/relationships/hdphoto" Target="../media/hdphoto6.wdp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1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microsoft.com/office/2007/relationships/hdphoto" Target="../media/hdphoto11.wdp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microsoft.com/office/2007/relationships/hdphoto" Target="../media/hdphoto13.wdp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microsoft.com/office/2007/relationships/hdphoto" Target="../media/hdphoto18.wdp"/><Relationship Id="rId4" Type="http://schemas.openxmlformats.org/officeDocument/2006/relationships/image" Target="../media/image60.jpeg"/><Relationship Id="rId9" Type="http://schemas.microsoft.com/office/2007/relationships/hdphoto" Target="../media/hdphoto20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microsoft.com/office/2007/relationships/hdphoto" Target="../media/hdphoto22.wdp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microsoft.com/office/2007/relationships/hdphoto" Target="../media/hdphoto21.wdp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microsoft.com/office/2007/relationships/hdphoto" Target="../media/hdphoto24.wdp"/><Relationship Id="rId7" Type="http://schemas.microsoft.com/office/2007/relationships/hdphoto" Target="../media/hdphoto26.wdp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microsoft.com/office/2007/relationships/hdphoto" Target="../media/hdphoto25.wdp"/><Relationship Id="rId10" Type="http://schemas.openxmlformats.org/officeDocument/2006/relationships/image" Target="../media/image73.png"/><Relationship Id="rId4" Type="http://schemas.openxmlformats.org/officeDocument/2006/relationships/image" Target="../media/image69.jpeg"/><Relationship Id="rId9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учреждение</a:t>
            </a:r>
            <a:br>
              <a:rPr lang="ru-RU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«Детский сад № 4 г. Старица»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340768"/>
            <a:ext cx="7488832" cy="4785395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ru-RU" sz="2400" b="1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Творческий проект</a:t>
            </a:r>
          </a:p>
          <a:p>
            <a:pPr marL="0" lvl="0" indent="0" algn="ctr">
              <a:buNone/>
            </a:pPr>
            <a:r>
              <a:rPr lang="ru-RU" sz="2400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Тема: </a:t>
            </a:r>
            <a:r>
              <a:rPr lang="ru-RU" sz="2400" dirty="0" smtClean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Ознакомление старших дошкольников с  русскими народными музыкальными инструментами в условиях ФГОС»</a:t>
            </a:r>
            <a:br>
              <a:rPr lang="ru-RU" sz="2400" dirty="0">
                <a:solidFill>
                  <a:srgbClr val="F79646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55976" y="4509120"/>
            <a:ext cx="38884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Автор: 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/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Чекмарева </a:t>
            </a:r>
            <a:r>
              <a:rPr lang="ru-RU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Юлия 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Борисовна, музыкальный руководитель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Picture 3" descr="C:\Users\Мой компьютер\Desktop\image 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9" t="6107" r="7437" b="9477"/>
          <a:stretch/>
        </p:blipFill>
        <p:spPr bwMode="auto">
          <a:xfrm>
            <a:off x="766044" y="3104177"/>
            <a:ext cx="3157885" cy="3061127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14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92696"/>
            <a:ext cx="8832206" cy="4968552"/>
          </a:xfrm>
          <a:ln w="28575">
            <a:solidFill>
              <a:schemeClr val="accent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1976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906"/>
          <a:stretch/>
        </p:blipFill>
        <p:spPr>
          <a:xfrm>
            <a:off x="93278" y="188640"/>
            <a:ext cx="5255771" cy="5472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527" y="4689140"/>
            <a:ext cx="3606954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6339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88" y="116632"/>
            <a:ext cx="7040164" cy="3960440"/>
          </a:xfrm>
          <a:ln w="28575">
            <a:solidFill>
              <a:schemeClr val="accent2">
                <a:lumMod val="40000"/>
                <a:lumOff val="60000"/>
              </a:schemeClr>
            </a:solidFill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536" y="4221087"/>
            <a:ext cx="4392491" cy="2468488"/>
          </a:xfrm>
          <a:prstGeom prst="rect">
            <a:avLst/>
          </a:prstGeom>
          <a:noFill/>
          <a:ln w="28575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81" y="4253702"/>
            <a:ext cx="4392489" cy="2468487"/>
          </a:xfrm>
          <a:prstGeom prst="rect">
            <a:avLst/>
          </a:prstGeom>
          <a:noFill/>
          <a:ln w="28575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689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41" y="3933056"/>
            <a:ext cx="8802767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2" t="26919" r="13848" b="12519"/>
          <a:stretch/>
        </p:blipFill>
        <p:spPr>
          <a:xfrm>
            <a:off x="1217726" y="116631"/>
            <a:ext cx="6735396" cy="36983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9664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392488" cy="3293788"/>
          </a:xfrm>
          <a:prstGeom prst="roundRect">
            <a:avLst>
              <a:gd name="adj" fmla="val 16667"/>
            </a:avLst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315" name="Picture 3" descr="F:\проект русские народные инструменты\Занятие 4 Аккордеон\Аккордеон фото\SDC102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497" y="116632"/>
            <a:ext cx="4416491" cy="3312368"/>
          </a:xfrm>
          <a:prstGeom prst="roundRect">
            <a:avLst>
              <a:gd name="adj" fmla="val 16667"/>
            </a:avLst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7" y="3573016"/>
            <a:ext cx="4224469" cy="3168352"/>
          </a:xfrm>
          <a:prstGeom prst="roundRect">
            <a:avLst>
              <a:gd name="adj" fmla="val 16667"/>
            </a:avLst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2160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1" t="3460" r="16989" b="8034"/>
          <a:stretch/>
        </p:blipFill>
        <p:spPr>
          <a:xfrm>
            <a:off x="5220072" y="116632"/>
            <a:ext cx="3654199" cy="3348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16632"/>
            <a:ext cx="4464497" cy="3348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20761" y="3275983"/>
            <a:ext cx="3960440" cy="297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8124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проект русские народные инструменты\занятие 1\фото\P124002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060" y="116630"/>
            <a:ext cx="4527833" cy="3395875"/>
          </a:xfrm>
          <a:prstGeom prst="roundRect">
            <a:avLst>
              <a:gd name="adj" fmla="val 16667"/>
            </a:avLst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проект русские народные инструменты\занятие 1\фото\P124002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636864"/>
            <a:ext cx="2238411" cy="3109718"/>
          </a:xfrm>
          <a:prstGeom prst="roundRect">
            <a:avLst>
              <a:gd name="adj" fmla="val 16667"/>
            </a:avLst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ФОТКИ\сад 2017-2018\рпыт работы фото\P2130054о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3860"/>
            <a:ext cx="3694177" cy="3445140"/>
          </a:xfrm>
          <a:prstGeom prst="roundRect">
            <a:avLst>
              <a:gd name="adj" fmla="val 16667"/>
            </a:avLst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75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4932040" cy="3699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140968"/>
            <a:ext cx="4800533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7121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Мой компьютер\Desktop\Pustovit-9-500x298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907" y="236004"/>
            <a:ext cx="5357376" cy="3192996"/>
          </a:xfrm>
          <a:prstGeom prst="roundRect">
            <a:avLst>
              <a:gd name="adj" fmla="val 16667"/>
            </a:avLst>
          </a:prstGeom>
          <a:ln w="28575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проект русские народные инструменты\занятие 1\фотографии\100OLYMP\P124001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0251"/>
          <a:stretch/>
        </p:blipFill>
        <p:spPr bwMode="auto">
          <a:xfrm>
            <a:off x="5899732" y="3573016"/>
            <a:ext cx="2888565" cy="3106018"/>
          </a:xfrm>
          <a:prstGeom prst="roundRect">
            <a:avLst>
              <a:gd name="adj" fmla="val 16667"/>
            </a:avLst>
          </a:prstGeom>
          <a:ln w="28575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573016"/>
            <a:ext cx="4225182" cy="3165951"/>
          </a:xfrm>
          <a:prstGeom prst="roundRect">
            <a:avLst>
              <a:gd name="adj" fmla="val 16667"/>
            </a:avLst>
          </a:prstGeom>
          <a:ln w="28575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1262">
            <a:off x="7524840" y="332656"/>
            <a:ext cx="1091365" cy="864096"/>
          </a:xfrm>
          <a:prstGeom prst="rect">
            <a:avLst/>
          </a:prstGeom>
          <a:noFill/>
          <a:ln w="19050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42891">
            <a:off x="279642" y="419700"/>
            <a:ext cx="1045548" cy="827820"/>
          </a:xfrm>
          <a:prstGeom prst="rect">
            <a:avLst/>
          </a:prstGeom>
          <a:noFill/>
          <a:ln w="19050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064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72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067944" y="2492896"/>
            <a:ext cx="4752528" cy="3528392"/>
          </a:xfr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B0F0"/>
            </a:solidFill>
          </a:ln>
        </p:spPr>
        <p:txBody>
          <a:bodyPr>
            <a:normAutofit fontScale="55000" lnSpcReduction="20000"/>
          </a:bodyPr>
          <a:lstStyle/>
          <a:p>
            <a:pPr marL="0" indent="0" algn="r">
              <a:buNone/>
            </a:pPr>
            <a:endParaRPr lang="ru-RU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sz="3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Ветер </a:t>
            </a:r>
            <a:r>
              <a:rPr lang="ru-RU" sz="3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чуть слышно </a:t>
            </a:r>
            <a:r>
              <a:rPr lang="ru-RU" sz="3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поёт</a:t>
            </a:r>
          </a:p>
          <a:p>
            <a:pPr marL="0" indent="0">
              <a:buNone/>
            </a:pPr>
            <a:r>
              <a:rPr lang="ru-RU" sz="3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Липа  вздыхает </a:t>
            </a:r>
            <a:r>
              <a:rPr lang="ru-RU" sz="3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3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сада.</a:t>
            </a:r>
          </a:p>
          <a:p>
            <a:pPr marL="0" indent="0">
              <a:buNone/>
            </a:pPr>
            <a:r>
              <a:rPr lang="ru-RU" sz="3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Музыка </a:t>
            </a:r>
            <a:r>
              <a:rPr lang="ru-RU" sz="3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всюду </a:t>
            </a:r>
            <a:r>
              <a:rPr lang="ru-RU" sz="3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живёт</a:t>
            </a:r>
          </a:p>
          <a:p>
            <a:pPr marL="0" indent="0">
              <a:buNone/>
            </a:pPr>
            <a:r>
              <a:rPr lang="ru-RU" sz="3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Только </a:t>
            </a:r>
            <a:r>
              <a:rPr lang="ru-RU" sz="3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прислушаться </a:t>
            </a:r>
            <a:r>
              <a:rPr lang="ru-RU" sz="3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надо.</a:t>
            </a:r>
          </a:p>
          <a:p>
            <a:pPr marL="0" indent="0">
              <a:buNone/>
            </a:pPr>
            <a:r>
              <a:rPr lang="ru-RU" sz="3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Звонко </a:t>
            </a:r>
            <a:r>
              <a:rPr lang="ru-RU" sz="3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струится </a:t>
            </a:r>
            <a:r>
              <a:rPr lang="ru-RU" sz="3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ручей</a:t>
            </a:r>
          </a:p>
          <a:p>
            <a:pPr marL="0" indent="0">
              <a:buNone/>
            </a:pPr>
            <a:r>
              <a:rPr lang="ru-RU" sz="3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Падает </a:t>
            </a:r>
            <a:r>
              <a:rPr lang="ru-RU" sz="3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гром с небосвода.</a:t>
            </a:r>
          </a:p>
          <a:p>
            <a:pPr marL="0" indent="0">
              <a:buNone/>
            </a:pPr>
            <a:r>
              <a:rPr lang="ru-RU" sz="3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Это </a:t>
            </a:r>
            <a:r>
              <a:rPr lang="ru-RU" sz="3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мелодией вечной </a:t>
            </a:r>
            <a:r>
              <a:rPr lang="ru-RU" sz="3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своей</a:t>
            </a:r>
          </a:p>
          <a:p>
            <a:pPr marL="0" indent="0">
              <a:buNone/>
            </a:pPr>
            <a:r>
              <a:rPr lang="ru-RU" sz="3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Мир </a:t>
            </a:r>
            <a:r>
              <a:rPr lang="ru-RU" sz="3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наполняет </a:t>
            </a:r>
            <a:r>
              <a:rPr lang="ru-RU" sz="3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природа</a:t>
            </a:r>
          </a:p>
          <a:p>
            <a:pPr marL="0" indent="0" algn="r">
              <a:buNone/>
            </a:pPr>
            <a:r>
              <a:rPr lang="ru-RU" sz="3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3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Семернин</a:t>
            </a:r>
            <a:endParaRPr lang="ru-RU" sz="3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45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ФОТКИ\сад 2017-2018\8 марта\подг\P30400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58" y="3519476"/>
            <a:ext cx="4345282" cy="3258962"/>
          </a:xfrm>
          <a:prstGeom prst="rect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D:\ФОТКИ\сад 2017-2018\Осень-18\100OLYMP\PB060039о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052736"/>
            <a:ext cx="3685402" cy="4518465"/>
          </a:xfrm>
          <a:prstGeom prst="rect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D:\ФОТКИ\сад 2017-2018\подг\SDC10032 (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32"/>
            <a:ext cx="4392488" cy="3294366"/>
          </a:xfrm>
          <a:prstGeom prst="rect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71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проект русские народные инструменты\занятие 1\фото\P124001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0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0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7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38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957" y="3068960"/>
            <a:ext cx="4812027" cy="3609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9" name="Picture 5" descr="C:\Users\Мой компьютер\Desktop\previe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8107">
            <a:off x="6497414" y="588302"/>
            <a:ext cx="1517900" cy="1517900"/>
          </a:xfrm>
          <a:prstGeom prst="roundRect">
            <a:avLst>
              <a:gd name="adj" fmla="val 16667"/>
            </a:avLst>
          </a:prstGeom>
          <a:ln w="28575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Мой компьютер\Desktop\Рисунок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" t="2825" r="1857" b="3849"/>
          <a:stretch/>
        </p:blipFill>
        <p:spPr bwMode="auto">
          <a:xfrm rot="20126284">
            <a:off x="709064" y="4716929"/>
            <a:ext cx="2382537" cy="1576997"/>
          </a:xfrm>
          <a:prstGeom prst="roundRect">
            <a:avLst>
              <a:gd name="adj" fmla="val 16667"/>
            </a:avLst>
          </a:prstGeom>
          <a:ln w="28575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5" y="116632"/>
            <a:ext cx="5185483" cy="38884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354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8286"/>
            <a:ext cx="4248472" cy="3185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786" y="116632"/>
            <a:ext cx="4234419" cy="31758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796" y="3537534"/>
            <a:ext cx="3816424" cy="32206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4" name="Picture 2" descr="C:\Users\Мой компьютер\Desktop\145779fd604d4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89739">
            <a:off x="979396" y="4516257"/>
            <a:ext cx="1013792" cy="1497294"/>
          </a:xfrm>
          <a:prstGeom prst="rect">
            <a:avLst/>
          </a:prstGeom>
          <a:noFill/>
          <a:ln w="19050">
            <a:solidFill>
              <a:schemeClr val="accent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03976">
            <a:off x="7495144" y="4376176"/>
            <a:ext cx="968073" cy="1436152"/>
          </a:xfrm>
          <a:prstGeom prst="rect">
            <a:avLst/>
          </a:prstGeom>
          <a:noFill/>
          <a:ln w="28575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69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1" y="3573016"/>
            <a:ext cx="4267288" cy="3200466"/>
          </a:xfrm>
          <a:prstGeom prst="rect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282" y="116632"/>
            <a:ext cx="4416489" cy="3312367"/>
          </a:xfrm>
          <a:prstGeom prst="rect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84" y="111417"/>
            <a:ext cx="4416490" cy="3312368"/>
          </a:xfrm>
          <a:prstGeom prst="rect">
            <a:avLst/>
          </a:prstGeom>
          <a:ln w="28575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 descr="C:\Users\Мой компьютер\Desktop\9bf2979a68fa1a8b3947001e1691efa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8548">
            <a:off x="7380312" y="4773648"/>
            <a:ext cx="1254374" cy="1125077"/>
          </a:xfrm>
          <a:prstGeom prst="rect">
            <a:avLst/>
          </a:prstGeom>
          <a:noFill/>
          <a:ln w="28575">
            <a:solidFill>
              <a:schemeClr val="accent2">
                <a:lumMod val="40000"/>
                <a:lumOff val="6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38065">
            <a:off x="458663" y="4772623"/>
            <a:ext cx="1249363" cy="1127125"/>
          </a:xfrm>
          <a:prstGeom prst="rect">
            <a:avLst/>
          </a:prstGeom>
          <a:noFill/>
          <a:ln w="28575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251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900"/>
            <a:ext cx="9183865" cy="688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94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5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4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7560840" cy="5693866"/>
          </a:xfrm>
          <a:prstGeom prst="rect">
            <a:avLst/>
          </a:prstGeom>
          <a:ln w="38100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Принципы  ФГОС ДО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объединение обучения и воспитания в целостный образовательный процесс на основе духовно-нравственных и социокультурных ценностей 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социокультурной среды, соответствующей возрастным, индивидуальным, психологическим и физиологическим особенностям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детей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первичных представлений о малой родине и Отечестве, о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ценностях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нашего народа, об отечественных традициях и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праздниках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формирование познавательных интересов и познавательных действий ребёнка через его включение в различные виды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деятельности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содействие и сотрудничество детей и взрослых в процессе развития детей и их взаимодействия с людьми, культурой и окружающим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миром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поддержка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индивидуальности и инициативы 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сотрудничества с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родителями воспитанников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25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танцуют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F:\проект русские народные инструменты\Занятие 4 Аккордеон\Новая папка\image (2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4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4320480" cy="3238850"/>
          </a:xfrm>
          <a:prstGeom prst="roundRect">
            <a:avLst>
              <a:gd name="adj" fmla="val 16667"/>
            </a:avLst>
          </a:prstGeom>
          <a:ln w="28575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834" y="3473624"/>
            <a:ext cx="4307331" cy="3230499"/>
          </a:xfrm>
          <a:prstGeom prst="roundRect">
            <a:avLst>
              <a:gd name="adj" fmla="val 16667"/>
            </a:avLst>
          </a:prstGeom>
          <a:ln w="28575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515" y="188640"/>
            <a:ext cx="4224469" cy="3168352"/>
          </a:xfrm>
          <a:prstGeom prst="roundRect">
            <a:avLst>
              <a:gd name="adj" fmla="val 16667"/>
            </a:avLst>
          </a:prstGeom>
          <a:ln w="28575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73624"/>
            <a:ext cx="4320480" cy="3240360"/>
          </a:xfrm>
          <a:prstGeom prst="roundRect">
            <a:avLst>
              <a:gd name="adj" fmla="val 16667"/>
            </a:avLst>
          </a:prstGeom>
          <a:ln w="28575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4336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3597684"/>
            <a:ext cx="2317791" cy="3143684"/>
          </a:xfrm>
          <a:prstGeom prst="roundRect">
            <a:avLst>
              <a:gd name="adj" fmla="val 16667"/>
            </a:avLst>
          </a:prstGeom>
          <a:ln w="28575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647" y="146064"/>
            <a:ext cx="4569268" cy="3426951"/>
          </a:xfrm>
          <a:prstGeom prst="roundRect">
            <a:avLst>
              <a:gd name="adj" fmla="val 16667"/>
            </a:avLst>
          </a:prstGeom>
          <a:ln w="28575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3629162"/>
            <a:ext cx="2356532" cy="3055531"/>
          </a:xfrm>
          <a:prstGeom prst="roundRect">
            <a:avLst>
              <a:gd name="adj" fmla="val 16667"/>
            </a:avLst>
          </a:prstGeom>
          <a:ln w="28575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653355"/>
            <a:ext cx="2820208" cy="3088013"/>
          </a:xfrm>
          <a:prstGeom prst="roundRect">
            <a:avLst>
              <a:gd name="adj" fmla="val 16667"/>
            </a:avLst>
          </a:prstGeom>
          <a:ln w="28575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3770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3" y="12693"/>
            <a:ext cx="9145283" cy="6857760"/>
          </a:xfrm>
        </p:spPr>
      </p:pic>
    </p:spTree>
    <p:extLst>
      <p:ext uri="{BB962C8B-B14F-4D97-AF65-F5344CB8AC3E}">
        <p14:creationId xmlns:p14="http://schemas.microsoft.com/office/powerpoint/2010/main" val="45092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3217"/>
            <a:ext cx="3035583" cy="3323761"/>
          </a:xfrm>
          <a:prstGeom prst="roundRect">
            <a:avLst>
              <a:gd name="adj" fmla="val 16667"/>
            </a:avLst>
          </a:prstGeom>
          <a:ln w="28575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987" y="144016"/>
            <a:ext cx="2866981" cy="3356992"/>
          </a:xfrm>
          <a:prstGeom prst="roundRect">
            <a:avLst>
              <a:gd name="adj" fmla="val 16667"/>
            </a:avLst>
          </a:prstGeom>
          <a:ln w="28575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467" y="129190"/>
            <a:ext cx="2557142" cy="3371817"/>
          </a:xfrm>
          <a:prstGeom prst="roundRect">
            <a:avLst>
              <a:gd name="adj" fmla="val 16667"/>
            </a:avLst>
          </a:prstGeom>
          <a:ln w="28575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613576"/>
            <a:ext cx="4224470" cy="3168352"/>
          </a:xfrm>
          <a:prstGeom prst="roundRect">
            <a:avLst>
              <a:gd name="adj" fmla="val 16667"/>
            </a:avLst>
          </a:prstGeom>
          <a:ln w="28575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24889">
            <a:off x="7164288" y="4869160"/>
            <a:ext cx="1500187" cy="1506537"/>
          </a:xfrm>
          <a:prstGeom prst="rect">
            <a:avLst/>
          </a:prstGeom>
          <a:noFill/>
          <a:ln w="28575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87" y="4598490"/>
            <a:ext cx="2054225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3476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DCIM\100OLYMP\P509000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>
            <a:lum bright="10000"/>
          </a:blip>
          <a:srcRect l="3551" r="7680" b="13188"/>
          <a:stretch>
            <a:fillRect/>
          </a:stretch>
        </p:blipFill>
        <p:spPr bwMode="auto">
          <a:xfrm>
            <a:off x="0" y="0"/>
            <a:ext cx="915702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492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584176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Публикации в районной газете </a:t>
            </a:r>
            <a:b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«Старицкий вестник»</a:t>
            </a:r>
            <a:endParaRPr lang="ru-RU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00" y="1985937"/>
            <a:ext cx="3046436" cy="43953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370" y="1988840"/>
            <a:ext cx="3234896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7889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</a:t>
            </a:r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6510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ходе реализации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проекта: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дети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хорошо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усвоили виды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строение музыкальных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инструментов, историю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их возникновения  (кто придумал и как изготовили)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различают характер звучания, правила пользования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умеют организовывать музыкальные, хороводные игры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воплощают полученные знания и умения в продуктивной и самостоятельной деятельности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Укрепились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связи с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социумом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Родители – активные участники творческого процесса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122" name="Picture 2" descr="C:\Users\Мой компьютер\Desktop\2157daa0d94d5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908720"/>
            <a:ext cx="1165473" cy="143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759" y="5877272"/>
            <a:ext cx="938001" cy="85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862624"/>
            <a:ext cx="93821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404" y="5877272"/>
            <a:ext cx="93821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337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Новизна проекта</a:t>
            </a:r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96752"/>
            <a:ext cx="8136904" cy="4929411"/>
          </a:xfrm>
        </p:spPr>
        <p:txBody>
          <a:bodyPr>
            <a:normAutofit fontScale="85000" lnSpcReduction="20000"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использовании технологических подходов к организации  работы по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ознакомлению с русскими народными музыкальными инструментами, интернет-ресурсов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применении: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интегрированной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деятельности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принципов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развития творческих способностей дошкольников: </a:t>
            </a:r>
          </a:p>
          <a:p>
            <a:pPr>
              <a:buFontTx/>
              <a:buChar char="-"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отворчества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сотрудничества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мпровизационности</a:t>
            </a:r>
          </a:p>
          <a:p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работе с социумом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Мой компьютер\Desktop\9bf2979a68fa1a8b3947001e1691efa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05064"/>
            <a:ext cx="2664296" cy="238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27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Перспектива</a:t>
            </a:r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69371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рганизация концерта учащихся ДШИ для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детей и родителей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группы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908720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endParaRPr lang="ru-RU" sz="2400" dirty="0" smtClean="0"/>
          </a:p>
          <a:p>
            <a:pPr marL="342900" indent="-342900">
              <a:buFont typeface="Wingdings" pitchFamily="2" charset="2"/>
              <a:buChar char="v"/>
            </a:pPr>
            <a:endParaRPr lang="ru-RU" sz="2400" dirty="0"/>
          </a:p>
        </p:txBody>
      </p:sp>
      <p:pic>
        <p:nvPicPr>
          <p:cNvPr id="4101" name="Picture 5" descr="C:\Users\Мой компьютер\Desktop\проект народные инструменты\фоны\1907879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852936"/>
            <a:ext cx="4806052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5720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580926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Актуальность проекта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556792"/>
            <a:ext cx="7200800" cy="4464496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Музыка, которая звучит в современной семье:</a:t>
            </a:r>
          </a:p>
          <a:p>
            <a:pPr lvl="0"/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несёт в себе духовного и эстетического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начала</a:t>
            </a:r>
          </a:p>
          <a:p>
            <a:pPr lvl="0"/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способствует гармоничному и  нравственному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развитию</a:t>
            </a:r>
          </a:p>
          <a:p>
            <a:pPr lvl="0"/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негативно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влияет на нервную систему и развитие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дошкольника</a:t>
            </a:r>
          </a:p>
          <a:p>
            <a:pPr marL="0" lvl="0" indent="0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Дети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 слышат «живое» звучание инструментов, не знают их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названия,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 интересуются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ими </a:t>
            </a:r>
          </a:p>
          <a:p>
            <a:pPr marL="0" lvl="0" indent="0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Уменьшилось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количество детей, поступающих в школу искусств, а те, ребята, которые учатся музыке, после окончания школы перестают играть на музыкальном </a:t>
            </a: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инструменте</a:t>
            </a:r>
            <a:endParaRPr lang="ru-RU" sz="1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Данный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 представляет практический интерес</a:t>
            </a:r>
          </a:p>
          <a:p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воспитателей детского сада </a:t>
            </a:r>
          </a:p>
          <a:p>
            <a:pPr lvl="0"/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музыкальных руководителей</a:t>
            </a:r>
          </a:p>
          <a:p>
            <a:pPr lvl="0"/>
            <a:r>
              <a:rPr lang="ru-RU" sz="1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1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родителей </a:t>
            </a:r>
            <a:endParaRPr lang="ru-RU" sz="1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Мой компьютер\Desktop\проект народные инструменты\фоны\8969ef2421cea255f2073f01c6d774c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220" y="4293096"/>
            <a:ext cx="1967681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09381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9552" y="692696"/>
            <a:ext cx="8208912" cy="6223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24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 проекта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приобщение детей дошкольного возраста к русской народной культуре, миру русских музыкальных инструментов, способствующее интеллектуальному и духовному развитию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познакомить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русскими народными музыкальными инструментами: домра, гитара, баян, аккордеон и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другими; развивать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умение различать звучание музыкальных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инструментов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формировать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желание интересоваться историческими фактами происхождения и развития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инструментов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способствовать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воплощению полученных знаний и умений в продуктивной и самостоятельной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деятельности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содействовать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пополнению развивающей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среды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заинтересовать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родителей в совместной реализации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проекта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укреплять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взаимосвязи с педагогами детской школы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искусств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71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836712"/>
            <a:ext cx="8964488" cy="1224136"/>
          </a:xfrm>
        </p:spPr>
        <p:txBody>
          <a:bodyPr>
            <a:normAutofit fontScale="90000"/>
          </a:bodyPr>
          <a:lstStyle/>
          <a:p>
            <a:r>
              <a:rPr lang="ru-RU" sz="2700" dirty="0"/>
              <a:t/>
            </a:r>
            <a:br>
              <a:rPr lang="ru-RU" sz="2700" dirty="0"/>
            </a:br>
            <a:r>
              <a:rPr lang="ru-RU" sz="4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Предполагаемый результат</a:t>
            </a:r>
            <a: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idx="1"/>
          </p:nvPr>
        </p:nvSpPr>
        <p:spPr>
          <a:xfrm>
            <a:off x="683568" y="1484784"/>
            <a:ext cx="8003232" cy="46413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воспитанников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сформируются: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нания о русских народных музыкальных инструментах (их истории, звучании, великих мастерах и исполнителях)</a:t>
            </a:r>
          </a:p>
          <a:p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мения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владеть простейшими музыкальными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инструментами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Дети смогут воплотить </a:t>
            </a:r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свои знания в продуктивной и самостоятельной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деятельности</a:t>
            </a:r>
          </a:p>
          <a:p>
            <a:pPr marL="0" indent="0">
              <a:buNone/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Повысится интерес родителей к участию в проекте и сотрудничеству с педагогами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33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008112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</a:t>
            </a:r>
            <a:endParaRPr lang="ru-RU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29848" y="1844824"/>
            <a:ext cx="2240427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Познавательные беседы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859" y="3505742"/>
            <a:ext cx="2674402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773" y="5029237"/>
            <a:ext cx="4032448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195" y="3531330"/>
            <a:ext cx="2520281" cy="99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89" y="3475928"/>
            <a:ext cx="2434747" cy="102417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844824"/>
            <a:ext cx="2088232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869" y="1832917"/>
            <a:ext cx="2304256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79912" y="1916832"/>
            <a:ext cx="17281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Слушание   музыки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04248" y="2060848"/>
            <a:ext cx="1699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Игры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5575" y="3645025"/>
            <a:ext cx="2114699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Продуктивная деятельность 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63888" y="3645024"/>
            <a:ext cx="2561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Сотрудничество 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педагогами ДШИ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32240" y="3491135"/>
            <a:ext cx="21200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Семейные праздники, развлечения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72896" y="5157192"/>
            <a:ext cx="2813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Игра на музыкальных инструментах</a:t>
            </a:r>
          </a:p>
        </p:txBody>
      </p:sp>
    </p:spTree>
    <p:extLst>
      <p:ext uri="{BB962C8B-B14F-4D97-AF65-F5344CB8AC3E}">
        <p14:creationId xmlns:p14="http://schemas.microsoft.com/office/powerpoint/2010/main" val="289023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Предварительный этап</a:t>
            </a:r>
            <a:endParaRPr lang="ru-RU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83568" y="1268760"/>
            <a:ext cx="8003232" cy="485740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>
              <a:solidFill>
                <a:srgbClr val="002060"/>
              </a:solidFill>
            </a:endParaRPr>
          </a:p>
          <a:p>
            <a:endParaRPr lang="ru-RU" dirty="0" smtClean="0">
              <a:solidFill>
                <a:srgbClr val="00206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1305342"/>
            <a:ext cx="813690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оставление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плана мероприятий и планирование работы с семьями воспитанников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одборка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методической литературы, материалов для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консультаций, бесед, портретов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композиторов,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фотографий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изображением музыкальных инструментов, оркестров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музыкальных и литературных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произведений, загадок, пословиц, поговорок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оздание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мультимедийных презентаций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прослушивание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музыкальных произведений в исполнении оркестров русских народных инструментов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тение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литературных произведений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ополнение развивающей предметно-пространственной среды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Мой компьютер\Desktop\s12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6021288"/>
            <a:ext cx="730805" cy="58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6021288"/>
            <a:ext cx="7318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167" y="6022232"/>
            <a:ext cx="7318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504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16632"/>
            <a:ext cx="4968552" cy="6625511"/>
          </a:xfrm>
          <a:prstGeom prst="roundRect">
            <a:avLst>
              <a:gd name="adj" fmla="val 16667"/>
            </a:avLst>
          </a:prstGeom>
          <a:ln w="28575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7644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2668</TotalTime>
  <Words>576</Words>
  <Application>Microsoft Office PowerPoint</Application>
  <PresentationFormat>Экран (4:3)</PresentationFormat>
  <Paragraphs>88</Paragraphs>
  <Slides>39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Муниципальное бюджетное дошкольное учреждение  «Детский сад № 4 г. Старица»</vt:lpstr>
      <vt:lpstr>Презентация PowerPoint</vt:lpstr>
      <vt:lpstr>Презентация PowerPoint</vt:lpstr>
      <vt:lpstr>Актуальность проекта </vt:lpstr>
      <vt:lpstr>Презентация PowerPoint</vt:lpstr>
      <vt:lpstr> Предполагаемый результат  </vt:lpstr>
      <vt:lpstr>Основные направления</vt:lpstr>
      <vt:lpstr>Предварительный этап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танцуют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Публикации в районной газете  «Старицкий вестник»</vt:lpstr>
      <vt:lpstr>Результат</vt:lpstr>
      <vt:lpstr>Новизна проекта</vt:lpstr>
      <vt:lpstr>Перспектива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«Издалека долго течёт река Волга»  Исследовательско - творческий проект</dc:title>
  <dc:creator>Мой компьютер</dc:creator>
  <cp:lastModifiedBy>User</cp:lastModifiedBy>
  <cp:revision>221</cp:revision>
  <dcterms:created xsi:type="dcterms:W3CDTF">2015-05-07T15:30:14Z</dcterms:created>
  <dcterms:modified xsi:type="dcterms:W3CDTF">2001-12-31T23:48:15Z</dcterms:modified>
</cp:coreProperties>
</file>