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4" r:id="rId7"/>
    <p:sldId id="274" r:id="rId8"/>
    <p:sldId id="278" r:id="rId9"/>
    <p:sldId id="275" r:id="rId10"/>
    <p:sldId id="277" r:id="rId11"/>
    <p:sldId id="283" r:id="rId12"/>
    <p:sldId id="279" r:id="rId13"/>
    <p:sldId id="280" r:id="rId14"/>
    <p:sldId id="282" r:id="rId15"/>
    <p:sldId id="284" r:id="rId16"/>
    <p:sldId id="285" r:id="rId17"/>
    <p:sldId id="286" r:id="rId18"/>
    <p:sldId id="287" r:id="rId19"/>
    <p:sldId id="288" r:id="rId20"/>
    <p:sldId id="26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27584" y="-714404"/>
            <a:ext cx="7344816" cy="3143272"/>
          </a:xfrm>
          <a:noFill/>
          <a:ln>
            <a:noFill/>
          </a:ln>
          <a:effectLst/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FF0066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FF0066"/>
                </a:solidFill>
                <a:effectLst/>
              </a:rPr>
            </a:br>
            <a:r>
              <a:rPr lang="ru-RU" sz="4000" dirty="0" smtClean="0">
                <a:solidFill>
                  <a:srgbClr val="FF0066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FF0066"/>
                </a:solidFill>
                <a:effectLst/>
              </a:rPr>
            </a:br>
            <a:r>
              <a:rPr lang="ru-RU" sz="4000" dirty="0" smtClean="0">
                <a:solidFill>
                  <a:srgbClr val="FF0066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FF0066"/>
                </a:solidFill>
                <a:effectLst/>
              </a:rPr>
            </a:br>
            <a:r>
              <a:rPr lang="ru-RU" sz="4000" dirty="0" smtClean="0">
                <a:solidFill>
                  <a:srgbClr val="FF0066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FF0066"/>
                </a:solidFill>
                <a:effectLst/>
              </a:rPr>
            </a:br>
            <a:r>
              <a:rPr lang="ru-RU" sz="4000" dirty="0" smtClean="0">
                <a:solidFill>
                  <a:srgbClr val="FF0066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FF0066"/>
                </a:solidFill>
                <a:effectLst/>
              </a:rPr>
            </a:br>
            <a:r>
              <a:rPr lang="ru-RU" sz="4000" dirty="0" smtClean="0">
                <a:solidFill>
                  <a:srgbClr val="FF0066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FF0066"/>
                </a:solidFill>
                <a:effectLst/>
              </a:rPr>
            </a:br>
            <a:r>
              <a:rPr lang="ru-RU" sz="4000" dirty="0" smtClean="0">
                <a:solidFill>
                  <a:srgbClr val="FF0066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FF0066"/>
                </a:solidFill>
                <a:effectLst/>
              </a:rPr>
            </a:br>
            <a:r>
              <a:rPr lang="ru-RU" sz="4000" dirty="0" smtClean="0">
                <a:solidFill>
                  <a:srgbClr val="FF0066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FF0066"/>
                </a:solidFill>
                <a:effectLst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Балет «Золушка» С. Прокофьева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sz="2800" b="0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Арт-проект</a:t>
            </a:r>
            <a:r>
              <a:rPr lang="ru-RU" sz="2800" b="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для детей </a:t>
            </a:r>
            <a:br>
              <a:rPr lang="ru-RU" sz="2800" b="0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sz="2800" b="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подготовительной к школе группы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Осуществлён в 2017 году в ДО-2 «Сказка» </a:t>
            </a:r>
            <a:br>
              <a:rPr lang="ru-RU" sz="1600" b="0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ГБОУ города Москвы «Школа № 117»</a:t>
            </a:r>
            <a:endParaRPr lang="ru-RU" sz="1600" b="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 flipV="1">
            <a:off x="2022438" y="4365104"/>
            <a:ext cx="101290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643182"/>
            <a:ext cx="4136976" cy="392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24705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428604"/>
            <a:ext cx="7601844" cy="5072098"/>
          </a:xfr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5259388"/>
            <a:ext cx="6511925" cy="1143000"/>
          </a:xfrm>
        </p:spPr>
        <p:txBody>
          <a:bodyPr/>
          <a:lstStyle/>
          <a:p>
            <a:pPr>
              <a:buNone/>
            </a:pPr>
            <a:r>
              <a:rPr lang="ru-RU" sz="2800" b="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800" b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800" b="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28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5643578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             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Мачеха разрезает шаль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35631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857892"/>
            <a:ext cx="7550225" cy="523436"/>
          </a:xfrm>
        </p:spPr>
        <p:txBody>
          <a:bodyPr/>
          <a:lstStyle/>
          <a:p>
            <a:pPr algn="ctr">
              <a:buNone/>
            </a:pPr>
            <a:r>
              <a:rPr lang="ru-RU" sz="2000" b="0" dirty="0" smtClean="0">
                <a:solidFill>
                  <a:srgbClr val="0070C0"/>
                </a:solidFill>
                <a:effectLst/>
              </a:rPr>
              <a:t>Фея-нищенка</a:t>
            </a:r>
            <a:endParaRPr lang="ru-RU" sz="2000" b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357166"/>
            <a:ext cx="7855439" cy="5241619"/>
          </a:xfrm>
        </p:spPr>
      </p:pic>
    </p:spTree>
    <p:extLst>
      <p:ext uri="{BB962C8B-B14F-4D97-AF65-F5344CB8AC3E}">
        <p14:creationId xmlns="" xmlns:p14="http://schemas.microsoft.com/office/powerpoint/2010/main" val="89718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428660" y="5715016"/>
            <a:ext cx="6858048" cy="882634"/>
          </a:xfrm>
        </p:spPr>
        <p:txBody>
          <a:bodyPr/>
          <a:lstStyle/>
          <a:p>
            <a:pPr>
              <a:buNone/>
            </a:pPr>
            <a:r>
              <a:rPr lang="ru-RU" sz="2000" b="0" dirty="0" smtClean="0">
                <a:solidFill>
                  <a:srgbClr val="0070C0"/>
                </a:solidFill>
                <a:effectLst/>
              </a:rPr>
              <a:t>  Приглашение на королевский бал</a:t>
            </a:r>
            <a:endParaRPr lang="ru-RU" sz="2000" b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357166"/>
            <a:ext cx="7709207" cy="5143536"/>
          </a:xfrm>
        </p:spPr>
      </p:pic>
    </p:spTree>
    <p:extLst>
      <p:ext uri="{BB962C8B-B14F-4D97-AF65-F5344CB8AC3E}">
        <p14:creationId xmlns="" xmlns:p14="http://schemas.microsoft.com/office/powerpoint/2010/main" val="32561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86454"/>
            <a:ext cx="7072362" cy="1667930"/>
          </a:xfrm>
        </p:spPr>
        <p:txBody>
          <a:bodyPr/>
          <a:lstStyle/>
          <a:p>
            <a:pPr algn="ctr">
              <a:buNone/>
            </a:pPr>
            <a:r>
              <a:rPr lang="ru-RU" sz="2000" b="0" dirty="0" smtClean="0">
                <a:solidFill>
                  <a:srgbClr val="0070C0"/>
                </a:solidFill>
                <a:effectLst/>
              </a:rPr>
              <a:t>Мачеха и сёстры собираются на королевский бал</a:t>
            </a:r>
            <a:endParaRPr lang="ru-RU" sz="2000" b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571480"/>
            <a:ext cx="7387258" cy="4929222"/>
          </a:xfrm>
        </p:spPr>
      </p:pic>
    </p:spTree>
    <p:extLst>
      <p:ext uri="{BB962C8B-B14F-4D97-AF65-F5344CB8AC3E}">
        <p14:creationId xmlns="" xmlns:p14="http://schemas.microsoft.com/office/powerpoint/2010/main" val="18948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715016"/>
            <a:ext cx="7046169" cy="882336"/>
          </a:xfrm>
        </p:spPr>
        <p:txBody>
          <a:bodyPr/>
          <a:lstStyle/>
          <a:p>
            <a:pPr algn="ctr">
              <a:buNone/>
            </a:pPr>
            <a:r>
              <a:rPr lang="ru-RU" sz="2000" b="0" dirty="0" smtClean="0">
                <a:solidFill>
                  <a:srgbClr val="0070C0"/>
                </a:solidFill>
                <a:effectLst/>
              </a:rPr>
              <a:t>Фея Весны, Золушка и птицы</a:t>
            </a:r>
            <a:endParaRPr lang="ru-RU" sz="2000" b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357166"/>
            <a:ext cx="7601383" cy="5072098"/>
          </a:xfrm>
        </p:spPr>
      </p:pic>
    </p:spTree>
    <p:extLst>
      <p:ext uri="{BB962C8B-B14F-4D97-AF65-F5344CB8AC3E}">
        <p14:creationId xmlns="" xmlns:p14="http://schemas.microsoft.com/office/powerpoint/2010/main" val="25315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715016"/>
            <a:ext cx="7334201" cy="1026352"/>
          </a:xfrm>
        </p:spPr>
        <p:txBody>
          <a:bodyPr/>
          <a:lstStyle/>
          <a:p>
            <a:pPr algn="ctr">
              <a:buNone/>
            </a:pPr>
            <a:r>
              <a:rPr lang="ru-RU" sz="2000" b="0" dirty="0" smtClean="0">
                <a:solidFill>
                  <a:srgbClr val="0070C0"/>
                </a:solidFill>
                <a:effectLst/>
              </a:rPr>
              <a:t>Фея Лета и Золушка</a:t>
            </a:r>
            <a:endParaRPr lang="ru-RU" sz="2000" b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357166"/>
            <a:ext cx="7742615" cy="5166336"/>
          </a:xfrm>
        </p:spPr>
      </p:pic>
    </p:spTree>
    <p:extLst>
      <p:ext uri="{BB962C8B-B14F-4D97-AF65-F5344CB8AC3E}">
        <p14:creationId xmlns="" xmlns:p14="http://schemas.microsoft.com/office/powerpoint/2010/main" val="26580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715016"/>
            <a:ext cx="6512511" cy="873208"/>
          </a:xfrm>
        </p:spPr>
        <p:txBody>
          <a:bodyPr/>
          <a:lstStyle/>
          <a:p>
            <a:pPr algn="ctr">
              <a:buNone/>
            </a:pPr>
            <a:r>
              <a:rPr lang="ru-RU" sz="2000" b="0" dirty="0" smtClean="0">
                <a:solidFill>
                  <a:srgbClr val="0070C0"/>
                </a:solidFill>
                <a:effectLst/>
              </a:rPr>
              <a:t>Фея Осени</a:t>
            </a:r>
            <a:endParaRPr lang="ru-RU" sz="2000" b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285728"/>
            <a:ext cx="7922570" cy="5286412"/>
          </a:xfrm>
        </p:spPr>
      </p:pic>
    </p:spTree>
    <p:extLst>
      <p:ext uri="{BB962C8B-B14F-4D97-AF65-F5344CB8AC3E}">
        <p14:creationId xmlns="" xmlns:p14="http://schemas.microsoft.com/office/powerpoint/2010/main" val="5492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664" y="5643578"/>
            <a:ext cx="6192688" cy="161686"/>
          </a:xfrm>
        </p:spPr>
        <p:txBody>
          <a:bodyPr/>
          <a:lstStyle/>
          <a:p>
            <a:pPr algn="ctr">
              <a:buNone/>
            </a:pPr>
            <a:r>
              <a:rPr lang="ru-RU" sz="2000" b="0" dirty="0" smtClean="0">
                <a:solidFill>
                  <a:srgbClr val="0070C0"/>
                </a:solidFill>
                <a:effectLst/>
              </a:rPr>
              <a:t>Фея Зимы</a:t>
            </a:r>
            <a:endParaRPr lang="ru-RU" sz="2000" b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428604"/>
            <a:ext cx="3352828" cy="502323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428604"/>
            <a:ext cx="3336738" cy="5000660"/>
          </a:xfrm>
        </p:spPr>
      </p:pic>
    </p:spTree>
    <p:extLst>
      <p:ext uri="{BB962C8B-B14F-4D97-AF65-F5344CB8AC3E}">
        <p14:creationId xmlns="" xmlns:p14="http://schemas.microsoft.com/office/powerpoint/2010/main" val="80651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0100" y="5786454"/>
            <a:ext cx="7305701" cy="571504"/>
          </a:xfrm>
        </p:spPr>
        <p:txBody>
          <a:bodyPr/>
          <a:lstStyle/>
          <a:p>
            <a:pPr algn="ctr">
              <a:buNone/>
            </a:pPr>
            <a:r>
              <a:rPr lang="ru-RU" sz="2000" b="0" dirty="0" smtClean="0">
                <a:solidFill>
                  <a:srgbClr val="0070C0"/>
                </a:solidFill>
                <a:effectLst/>
              </a:rPr>
              <a:t>Звёзды несут Золушку на бал. Вальс</a:t>
            </a:r>
            <a:endParaRPr lang="ru-RU" sz="2000" b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285728"/>
            <a:ext cx="6961515" cy="5286412"/>
          </a:xfrm>
        </p:spPr>
      </p:pic>
    </p:spTree>
    <p:extLst>
      <p:ext uri="{BB962C8B-B14F-4D97-AF65-F5344CB8AC3E}">
        <p14:creationId xmlns="" xmlns:p14="http://schemas.microsoft.com/office/powerpoint/2010/main" val="188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47664" y="5857892"/>
            <a:ext cx="6512511" cy="370292"/>
          </a:xfrm>
        </p:spPr>
        <p:txBody>
          <a:bodyPr/>
          <a:lstStyle/>
          <a:p>
            <a:pPr algn="ctr">
              <a:buNone/>
            </a:pPr>
            <a:r>
              <a:rPr lang="ru-RU" sz="2000" b="0" dirty="0" smtClean="0">
                <a:solidFill>
                  <a:srgbClr val="0070C0"/>
                </a:solidFill>
                <a:effectLst/>
              </a:rPr>
              <a:t>Появление Принца на балу. Встреча Принца и Золушки</a:t>
            </a:r>
            <a:endParaRPr lang="ru-RU" sz="2000" b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7" y="285728"/>
            <a:ext cx="3528491" cy="5286411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00563" y="1228671"/>
            <a:ext cx="5238344" cy="3495335"/>
          </a:xfrm>
        </p:spPr>
      </p:pic>
    </p:spTree>
    <p:extLst>
      <p:ext uri="{BB962C8B-B14F-4D97-AF65-F5344CB8AC3E}">
        <p14:creationId xmlns="" xmlns:p14="http://schemas.microsoft.com/office/powerpoint/2010/main" val="191916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4071942"/>
            <a:ext cx="7662891" cy="2571768"/>
          </a:xfrm>
        </p:spPr>
        <p:txBody>
          <a:bodyPr/>
          <a:lstStyle/>
          <a:p>
            <a:pPr algn="ctr">
              <a:buNone/>
            </a:pPr>
            <a:r>
              <a:rPr lang="ru-RU" sz="2000" b="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000" b="0" dirty="0" smtClean="0">
                <a:solidFill>
                  <a:srgbClr val="0070C0"/>
                </a:solidFill>
                <a:effectLst/>
              </a:rPr>
            </a:br>
            <a:r>
              <a:rPr lang="ru-RU" sz="2000" b="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000" b="0" dirty="0" smtClean="0">
                <a:solidFill>
                  <a:srgbClr val="0070C0"/>
                </a:solidFill>
                <a:effectLst/>
              </a:rPr>
            </a:br>
            <a:r>
              <a:rPr lang="ru-RU" sz="2000" b="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000" b="0" dirty="0" smtClean="0">
                <a:solidFill>
                  <a:srgbClr val="0070C0"/>
                </a:solidFill>
                <a:effectLst/>
              </a:rPr>
            </a:br>
            <a:r>
              <a:rPr lang="ru-RU" sz="2000" b="0" dirty="0" smtClean="0">
                <a:solidFill>
                  <a:srgbClr val="0070C0"/>
                </a:solidFill>
                <a:effectLst/>
              </a:rPr>
              <a:t>На занятиях по программе «Синтез» дети познакомились </a:t>
            </a:r>
            <a:br>
              <a:rPr lang="ru-RU" sz="2000" b="0" dirty="0" smtClean="0">
                <a:solidFill>
                  <a:srgbClr val="0070C0"/>
                </a:solidFill>
                <a:effectLst/>
              </a:rPr>
            </a:br>
            <a:r>
              <a:rPr lang="ru-RU" sz="2000" b="0" dirty="0" smtClean="0">
                <a:solidFill>
                  <a:srgbClr val="0070C0"/>
                </a:solidFill>
                <a:effectLst/>
              </a:rPr>
              <a:t>с балетом «Золушка» в аудио- и видеозаписи, </a:t>
            </a:r>
            <a:br>
              <a:rPr lang="ru-RU" sz="2000" b="0" dirty="0" smtClean="0">
                <a:solidFill>
                  <a:srgbClr val="0070C0"/>
                </a:solidFill>
                <a:effectLst/>
              </a:rPr>
            </a:br>
            <a:r>
              <a:rPr lang="ru-RU" sz="2000" b="0" dirty="0" smtClean="0">
                <a:solidFill>
                  <a:srgbClr val="0070C0"/>
                </a:solidFill>
                <a:effectLst/>
              </a:rPr>
              <a:t>хорошо ориентировались в содержании и музыке балета. </a:t>
            </a:r>
            <a:br>
              <a:rPr lang="ru-RU" sz="2000" b="0" dirty="0" smtClean="0">
                <a:solidFill>
                  <a:srgbClr val="0070C0"/>
                </a:solidFill>
                <a:effectLst/>
              </a:rPr>
            </a:br>
            <a:r>
              <a:rPr lang="ru-RU" sz="2000" b="0" dirty="0" smtClean="0">
                <a:solidFill>
                  <a:srgbClr val="0070C0"/>
                </a:solidFill>
                <a:effectLst/>
              </a:rPr>
              <a:t>(Педагог  Т. Г. </a:t>
            </a:r>
            <a:r>
              <a:rPr lang="ru-RU" sz="2000" b="0" dirty="0" err="1" smtClean="0">
                <a:solidFill>
                  <a:srgbClr val="0070C0"/>
                </a:solidFill>
                <a:effectLst/>
              </a:rPr>
              <a:t>Рубан</a:t>
            </a:r>
            <a:r>
              <a:rPr lang="ru-RU" sz="2000" b="0" dirty="0" smtClean="0">
                <a:solidFill>
                  <a:srgbClr val="0070C0"/>
                </a:solidFill>
                <a:effectLst/>
              </a:rPr>
              <a:t>)</a:t>
            </a:r>
            <a:endParaRPr lang="ru-RU" sz="2000" b="0" dirty="0">
              <a:solidFill>
                <a:srgbClr val="0070C0"/>
              </a:solidFill>
              <a:effectLst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497944" y="956690"/>
            <a:ext cx="4474232" cy="3072349"/>
          </a:xfrm>
        </p:spPr>
        <p:txBody>
          <a:bodyPr/>
          <a:lstStyle/>
          <a:p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14290"/>
            <a:ext cx="7143800" cy="450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517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071678"/>
            <a:ext cx="8640959" cy="3214710"/>
          </a:xfrm>
        </p:spPr>
        <p:txBody>
          <a:bodyPr/>
          <a:lstStyle/>
          <a:p>
            <a:pPr algn="ctr">
              <a:buNone/>
            </a:pPr>
            <a:r>
              <a:rPr lang="ru-RU" sz="28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Подбор фотографий </a:t>
            </a:r>
            <a:br>
              <a:rPr lang="ru-RU" sz="28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28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и составление презентации</a:t>
            </a:r>
            <a:br>
              <a:rPr lang="ru-RU" sz="28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Т. Г. </a:t>
            </a:r>
            <a:r>
              <a:rPr lang="ru-RU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Рубан</a:t>
            </a: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56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857760"/>
            <a:ext cx="7622233" cy="2357454"/>
          </a:xfrm>
        </p:spPr>
        <p:txBody>
          <a:bodyPr/>
          <a:lstStyle/>
          <a:p>
            <a:pPr algn="ctr">
              <a:buNone/>
            </a:pPr>
            <a:r>
              <a:rPr lang="ru-RU" sz="2000" b="0" dirty="0" smtClean="0">
                <a:solidFill>
                  <a:srgbClr val="0070C0"/>
                </a:solidFill>
                <a:effectLst/>
              </a:rPr>
              <a:t>На занятиях в танцевальной студии «Вдохновение» </a:t>
            </a:r>
            <a:br>
              <a:rPr lang="ru-RU" sz="2000" b="0" dirty="0" smtClean="0">
                <a:solidFill>
                  <a:srgbClr val="0070C0"/>
                </a:solidFill>
                <a:effectLst/>
              </a:rPr>
            </a:br>
            <a:r>
              <a:rPr lang="ru-RU" sz="2000" b="0" dirty="0" smtClean="0">
                <a:solidFill>
                  <a:srgbClr val="0070C0"/>
                </a:solidFill>
                <a:effectLst/>
              </a:rPr>
              <a:t>дети воплощали музыкальные образы балета в творческих этюдах и танцах. </a:t>
            </a:r>
            <a:br>
              <a:rPr lang="ru-RU" sz="2000" b="0" dirty="0" smtClean="0">
                <a:solidFill>
                  <a:srgbClr val="0070C0"/>
                </a:solidFill>
                <a:effectLst/>
              </a:rPr>
            </a:br>
            <a:r>
              <a:rPr lang="ru-RU" sz="2000" b="0" dirty="0" smtClean="0">
                <a:solidFill>
                  <a:srgbClr val="0070C0"/>
                </a:solidFill>
                <a:effectLst/>
              </a:rPr>
              <a:t>(Педагог Н. В. </a:t>
            </a:r>
            <a:r>
              <a:rPr lang="ru-RU" sz="2000" b="0" dirty="0" err="1" smtClean="0">
                <a:solidFill>
                  <a:srgbClr val="0070C0"/>
                </a:solidFill>
                <a:effectLst/>
              </a:rPr>
              <a:t>Шайдерова</a:t>
            </a:r>
            <a:r>
              <a:rPr lang="ru-RU" sz="2000" b="0" dirty="0" smtClean="0">
                <a:solidFill>
                  <a:srgbClr val="0070C0"/>
                </a:solidFill>
                <a:effectLst/>
              </a:rPr>
              <a:t>)</a:t>
            </a:r>
            <a:endParaRPr lang="ru-RU" sz="2000" b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5" name="Picture 2" descr="C:\Users\Svetlana\Desktop\Т.Г.Рубан\DCIM\141_PANA\P141088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4666078" cy="2857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485" y="1214422"/>
            <a:ext cx="4276515" cy="285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4594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37112"/>
            <a:ext cx="7344816" cy="2708920"/>
          </a:xfrm>
        </p:spPr>
        <p:txBody>
          <a:bodyPr/>
          <a:lstStyle/>
          <a:p>
            <a:pPr algn="ctr">
              <a:buNone/>
            </a:pPr>
            <a:r>
              <a:rPr lang="ru-RU" sz="2000" b="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000" b="0" dirty="0" smtClean="0">
                <a:solidFill>
                  <a:srgbClr val="0070C0"/>
                </a:solidFill>
                <a:effectLst/>
              </a:rPr>
            </a:br>
            <a:r>
              <a:rPr lang="ru-RU" sz="2000" b="0" dirty="0" smtClean="0">
                <a:solidFill>
                  <a:srgbClr val="0070C0"/>
                </a:solidFill>
                <a:effectLst/>
              </a:rPr>
              <a:t>На занятиях по изобразительной деятельности </a:t>
            </a:r>
            <a:br>
              <a:rPr lang="ru-RU" sz="2000" b="0" dirty="0" smtClean="0">
                <a:solidFill>
                  <a:srgbClr val="0070C0"/>
                </a:solidFill>
                <a:effectLst/>
              </a:rPr>
            </a:br>
            <a:r>
              <a:rPr lang="ru-RU" sz="2000" b="0" dirty="0" smtClean="0">
                <a:solidFill>
                  <a:srgbClr val="0070C0"/>
                </a:solidFill>
                <a:effectLst/>
              </a:rPr>
              <a:t>в студии «Акварелька» дети получили необходимые знания </a:t>
            </a:r>
            <a:r>
              <a:rPr lang="ru-RU" sz="2000" b="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000" b="0" dirty="0" smtClean="0">
                <a:solidFill>
                  <a:srgbClr val="0070C0"/>
                </a:solidFill>
                <a:effectLst/>
              </a:rPr>
            </a:br>
            <a:r>
              <a:rPr lang="ru-RU" sz="2000" b="0" dirty="0" smtClean="0">
                <a:solidFill>
                  <a:srgbClr val="0070C0"/>
                </a:solidFill>
                <a:effectLst/>
              </a:rPr>
              <a:t>и </a:t>
            </a:r>
            <a:r>
              <a:rPr lang="ru-RU" sz="2000" b="0" dirty="0" smtClean="0">
                <a:solidFill>
                  <a:srgbClr val="0070C0"/>
                </a:solidFill>
                <a:effectLst/>
              </a:rPr>
              <a:t>умения для воплощения </a:t>
            </a:r>
            <a:br>
              <a:rPr lang="ru-RU" sz="2000" b="0" dirty="0" smtClean="0">
                <a:solidFill>
                  <a:srgbClr val="0070C0"/>
                </a:solidFill>
                <a:effectLst/>
              </a:rPr>
            </a:br>
            <a:r>
              <a:rPr lang="ru-RU" sz="2000" b="0" dirty="0" smtClean="0">
                <a:solidFill>
                  <a:srgbClr val="0070C0"/>
                </a:solidFill>
                <a:effectLst/>
              </a:rPr>
              <a:t>музыкальных образов балета «Золушка» в рисунках. </a:t>
            </a:r>
            <a:r>
              <a:rPr lang="ru-RU" sz="2000" b="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000" b="0" dirty="0" smtClean="0">
                <a:solidFill>
                  <a:srgbClr val="0070C0"/>
                </a:solidFill>
                <a:effectLst/>
              </a:rPr>
            </a:br>
            <a:r>
              <a:rPr lang="ru-RU" sz="2000" b="0" dirty="0" smtClean="0">
                <a:solidFill>
                  <a:srgbClr val="0070C0"/>
                </a:solidFill>
                <a:effectLst/>
              </a:rPr>
              <a:t>(</a:t>
            </a:r>
            <a:r>
              <a:rPr lang="ru-RU" sz="2000" b="0" dirty="0" smtClean="0">
                <a:solidFill>
                  <a:srgbClr val="0070C0"/>
                </a:solidFill>
                <a:effectLst/>
              </a:rPr>
              <a:t>Педагог М. Н. Зубарева)</a:t>
            </a:r>
            <a:endParaRPr lang="ru-RU" sz="2000" b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928670"/>
            <a:ext cx="4143404" cy="323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928670"/>
            <a:ext cx="4237931" cy="323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775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57224" y="4941168"/>
            <a:ext cx="7099152" cy="1916832"/>
          </a:xfrm>
        </p:spPr>
        <p:txBody>
          <a:bodyPr/>
          <a:lstStyle/>
          <a:p>
            <a:pPr algn="ctr">
              <a:buNone/>
            </a:pPr>
            <a:r>
              <a:rPr lang="ru-RU" sz="24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4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Посещение балетного спектакля  «Золушка»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в 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</a:rPr>
              <a:t>музыкальном театре им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. К. С.Станиславского </a:t>
            </a:r>
            <a:br>
              <a:rPr lang="ru-RU" sz="20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и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</a:rPr>
              <a:t>Вл</a:t>
            </a: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. И. Немировича-Данченко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 descr="C:\Users\Svetlana\Pictures\Выпускной 2017\DSC_0151a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42852"/>
            <a:ext cx="4000528" cy="2731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vetlana\Pictures\Выпускной 2017\DSC_0790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3564364" cy="2668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vetlana\Pictures\Выпускной 2017\CHER2322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2928934"/>
            <a:ext cx="3528392" cy="2350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45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500042"/>
            <a:ext cx="787287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8400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0042"/>
            <a:ext cx="7184090" cy="478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357158" y="5429264"/>
            <a:ext cx="8501090" cy="1155696"/>
          </a:xfrm>
          <a:custGeom>
            <a:avLst/>
            <a:gdLst>
              <a:gd name="connsiteX0" fmla="*/ 0 w 8501090"/>
              <a:gd name="connsiteY0" fmla="*/ 0 h 1655762"/>
              <a:gd name="connsiteX1" fmla="*/ 8501090 w 8501090"/>
              <a:gd name="connsiteY1" fmla="*/ 0 h 1655762"/>
              <a:gd name="connsiteX2" fmla="*/ 8501090 w 8501090"/>
              <a:gd name="connsiteY2" fmla="*/ 1655762 h 1655762"/>
              <a:gd name="connsiteX3" fmla="*/ 0 w 8501090"/>
              <a:gd name="connsiteY3" fmla="*/ 1655762 h 1655762"/>
              <a:gd name="connsiteX4" fmla="*/ 0 w 8501090"/>
              <a:gd name="connsiteY4" fmla="*/ 0 h 165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1090" h="1655762">
                <a:moveTo>
                  <a:pt x="0" y="0"/>
                </a:moveTo>
                <a:lnTo>
                  <a:pt x="8501090" y="0"/>
                </a:lnTo>
                <a:lnTo>
                  <a:pt x="8501090" y="1655762"/>
                </a:lnTo>
                <a:lnTo>
                  <a:pt x="0" y="1655762"/>
                </a:lnTo>
                <a:lnTo>
                  <a:pt x="0" y="0"/>
                </a:lnTo>
                <a:close/>
              </a:path>
            </a:pathLst>
          </a:custGeom>
          <a:effectLst>
            <a:glow rad="63500">
              <a:schemeClr val="accent1">
                <a:satMod val="175000"/>
                <a:alpha val="40000"/>
              </a:schemeClr>
            </a:glow>
            <a:outerShdw blurRad="76200" dist="63500" dir="6600000" algn="ctr" rotWithShape="0">
              <a:srgbClr val="000000">
                <a:alpha val="0"/>
              </a:srgbClr>
            </a:outerShdw>
            <a:softEdge rad="12700"/>
          </a:effectLst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Итог работы с детьми – музыкальный спектакль 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по мотивам балета «Золушка» С. Прокофьева</a:t>
            </a:r>
            <a:endParaRPr kumimoji="0" lang="ru-RU" sz="2000" b="0" i="0" u="none" strike="noStrike" kern="1200" cap="none" spc="0" normalizeH="0" baseline="0" noProof="0" dirty="0">
              <a:solidFill>
                <a:srgbClr val="0070C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16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3" y="5857892"/>
            <a:ext cx="7118177" cy="1000108"/>
          </a:xfrm>
        </p:spPr>
        <p:txBody>
          <a:bodyPr/>
          <a:lstStyle/>
          <a:p>
            <a:pPr algn="ctr">
              <a:buNone/>
            </a:pPr>
            <a:r>
              <a:rPr lang="ru-RU" sz="2000" b="0" dirty="0">
                <a:solidFill>
                  <a:srgbClr val="0070C0"/>
                </a:solidFill>
                <a:effectLst/>
              </a:rPr>
              <a:t>«Па де шаль</a:t>
            </a:r>
            <a:r>
              <a:rPr lang="ru-RU" sz="2000" b="0" dirty="0" smtClean="0">
                <a:solidFill>
                  <a:srgbClr val="0070C0"/>
                </a:solidFill>
                <a:effectLst/>
              </a:rPr>
              <a:t>». Сёстры шьют шаль</a:t>
            </a:r>
            <a:endParaRPr lang="ru-RU" sz="2000" b="0" dirty="0"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500042"/>
            <a:ext cx="7708445" cy="5143536"/>
          </a:xfrm>
        </p:spPr>
      </p:pic>
    </p:spTree>
    <p:extLst>
      <p:ext uri="{BB962C8B-B14F-4D97-AF65-F5344CB8AC3E}">
        <p14:creationId xmlns="" xmlns:p14="http://schemas.microsoft.com/office/powerpoint/2010/main" val="21218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602" y="5786454"/>
            <a:ext cx="6512511" cy="729762"/>
          </a:xfrm>
        </p:spPr>
        <p:txBody>
          <a:bodyPr/>
          <a:lstStyle/>
          <a:p>
            <a:pPr algn="ctr">
              <a:buNone/>
            </a:pPr>
            <a:r>
              <a:rPr lang="ru-RU" sz="2000" b="0" dirty="0" smtClean="0">
                <a:solidFill>
                  <a:srgbClr val="0070C0"/>
                </a:solidFill>
                <a:effectLst/>
              </a:rPr>
              <a:t>«Па де шаль». «Ссора из-за шали»</a:t>
            </a:r>
            <a:endParaRPr lang="ru-RU" sz="2000" b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428604"/>
            <a:ext cx="7708446" cy="5143536"/>
          </a:xfrm>
        </p:spPr>
      </p:pic>
    </p:spTree>
    <p:extLst>
      <p:ext uri="{BB962C8B-B14F-4D97-AF65-F5344CB8AC3E}">
        <p14:creationId xmlns="" xmlns:p14="http://schemas.microsoft.com/office/powerpoint/2010/main" val="16614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465</TotalTime>
  <Words>91</Words>
  <Application>Microsoft Office PowerPoint</Application>
  <PresentationFormat>Экран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        Балет «Золушка» С. Прокофьева Арт-проект для детей  подготовительной к школе группы Осуществлён в 2017 году в ДО-2 «Сказка»  ГБОУ города Москвы «Школа № 117»</vt:lpstr>
      <vt:lpstr>   На занятиях по программе «Синтез» дети познакомились  с балетом «Золушка» в аудио- и видеозаписи,  хорошо ориентировались в содержании и музыке балета.  (Педагог  Т. Г. Рубан)</vt:lpstr>
      <vt:lpstr>На занятиях в танцевальной студии «Вдохновение»  дети воплощали музыкальные образы балета в творческих этюдах и танцах.  (Педагог Н. В. Шайдерова)</vt:lpstr>
      <vt:lpstr> На занятиях по изобразительной деятельности  в студии «Акварелька» дети получили необходимые знания  и умения для воплощения  музыкальных образов балета «Золушка» в рисунках.  (Педагог М. Н. Зубарева)</vt:lpstr>
      <vt:lpstr> Посещение балетного спектакля  «Золушка» в  музыкальном театре им. К. С.Станиславского  и Вл. И. Немировича-Данченко </vt:lpstr>
      <vt:lpstr>Слайд 6</vt:lpstr>
      <vt:lpstr>Слайд 7</vt:lpstr>
      <vt:lpstr>«Па де шаль». Сёстры шьют шаль</vt:lpstr>
      <vt:lpstr>«Па де шаль». «Ссора из-за шали»</vt:lpstr>
      <vt:lpstr>  </vt:lpstr>
      <vt:lpstr>Фея-нищенка</vt:lpstr>
      <vt:lpstr>  Приглашение на королевский бал</vt:lpstr>
      <vt:lpstr>Мачеха и сёстры собираются на королевский бал</vt:lpstr>
      <vt:lpstr>Фея Весны, Золушка и птицы</vt:lpstr>
      <vt:lpstr>Фея Лета и Золушка</vt:lpstr>
      <vt:lpstr>Фея Осени</vt:lpstr>
      <vt:lpstr>Фея Зимы</vt:lpstr>
      <vt:lpstr>Звёзды несут Золушку на бал. Вальс</vt:lpstr>
      <vt:lpstr>Появление Принца на балу. Встреча Принца и Золушки</vt:lpstr>
      <vt:lpstr>Подбор фотографий  и составление презентации Т. Г. Рубан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</dc:creator>
  <cp:lastModifiedBy>Jenya</cp:lastModifiedBy>
  <cp:revision>39</cp:revision>
  <dcterms:created xsi:type="dcterms:W3CDTF">2017-05-10T12:03:49Z</dcterms:created>
  <dcterms:modified xsi:type="dcterms:W3CDTF">2021-03-02T08:34:27Z</dcterms:modified>
</cp:coreProperties>
</file>