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6" r:id="rId10"/>
    <p:sldId id="265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60" autoAdjust="0"/>
    <p:restoredTop sz="94660"/>
  </p:normalViewPr>
  <p:slideViewPr>
    <p:cSldViewPr>
      <p:cViewPr varScale="1">
        <p:scale>
          <a:sx n="85" d="100"/>
          <a:sy n="85" d="100"/>
        </p:scale>
        <p:origin x="-15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DCCF07-DE31-4289-BE0E-EC93B484480D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22BDBC-185C-4F72-887F-304E940769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763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2BDBC-185C-4F72-887F-304E9407698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7528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100000"/>
                <a:hueMod val="100000"/>
                <a:satMod val="106000"/>
                <a:lumMod val="100000"/>
                <a:alpha val="0"/>
              </a:schemeClr>
            </a:gs>
            <a:gs pos="88000">
              <a:schemeClr val="bg2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 advClick="0" advTm="10000">
    <p:blinds dir="vert"/>
  </p:transition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131174"/>
            <a:ext cx="73448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663329"/>
            <a:ext cx="8388424" cy="317009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dirty="0" smtClean="0">
              <a:ln w="17780" cmpd="sng">
                <a:solidFill>
                  <a:srgbClr val="92D05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2400" b="1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Музыкальная развивающая предметно-пространственная среда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МДОУ «Детский сад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комбинированного вида № 136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(г. Комсомольск-на-Амуре, Хабаровский край) </a:t>
            </a:r>
          </a:p>
          <a:p>
            <a:pPr algn="ctr"/>
            <a:endParaRPr lang="ru-RU" sz="2800" b="1" dirty="0" smtClean="0">
              <a:ln w="17780" cmpd="sng">
                <a:solidFill>
                  <a:srgbClr val="92D050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ru-RU" sz="2800" b="1" dirty="0">
              <a:ln w="17780" cmpd="sng">
                <a:solidFill>
                  <a:srgbClr val="92D050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45401" y="1371215"/>
            <a:ext cx="3179075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Составитель: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И.А.Касьянова, </a:t>
            </a:r>
          </a:p>
          <a:p>
            <a:pPr algn="ctr"/>
            <a:r>
              <a:rPr lang="ru-RU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узыкальный руководитель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0013360"/>
      </p:ext>
    </p:extLst>
  </p:cSld>
  <p:clrMapOvr>
    <a:masterClrMapping/>
  </p:clrMapOvr>
  <p:transition spd="med" advClick="0" advTm="10000"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G:\аттестация Касьянова\DSCN1810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1682" t="3784" r="2459" b="2868"/>
          <a:stretch>
            <a:fillRect/>
          </a:stretch>
        </p:blipFill>
        <p:spPr bwMode="auto">
          <a:xfrm>
            <a:off x="571472" y="1428736"/>
            <a:ext cx="3786214" cy="4915436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23528" y="0"/>
            <a:ext cx="8280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ln w="17780" cmpd="sng">
                <a:solidFill>
                  <a:srgbClr val="92D05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2000" b="1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Оснащение музыкальных </a:t>
            </a:r>
          </a:p>
          <a:p>
            <a:pPr algn="ctr"/>
            <a:r>
              <a:rPr lang="ru-RU" sz="2000" b="1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зон в группах среднего возраста</a:t>
            </a:r>
            <a:endParaRPr lang="ru-RU" sz="2000" b="1" dirty="0">
              <a:ln w="17780" cmpd="sng">
                <a:solidFill>
                  <a:srgbClr val="92D05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72066" y="1428736"/>
            <a:ext cx="3571900" cy="492922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Шумовые инструменты для детского 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оркестра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Фланелеграф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магнитная 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доска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Разные </a:t>
            </a: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театра</a:t>
            </a:r>
            <a:endParaRPr lang="ru-RU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Музыкально-дидактические 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игры «Три медведя», «Узнай и назови», «Угадай колокольчик», «Кто поёт» и др.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Атрибуты к подвижным музыкальным играм «Курочка и петушок», «Зайцы и медведь», «Кошка и котята» и др.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Музыкальные лесенки (трёхступенчатая и пятиступенчатая) с маленькой и большой матрёшками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Атрибуты к танцевальным импровизациям (ленточки, цветные платочки, султанчики, веночки)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Музыкальные игрушки (звучащие и шумовые)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букварь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Металлофон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Магнитофон с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аудиотекой</a:t>
            </a:r>
            <a:endParaRPr lang="ru-RU" dirty="0"/>
          </a:p>
        </p:txBody>
      </p:sp>
    </p:spTree>
  </p:cSld>
  <p:clrMapOvr>
    <a:masterClrMapping/>
  </p:clrMapOvr>
  <p:transition spd="med" advClick="0" advTm="10000"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аттестация Касьянова\DSCN1808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3627" t="6801" r="2081" b="6150"/>
          <a:stretch>
            <a:fillRect/>
          </a:stretch>
        </p:blipFill>
        <p:spPr bwMode="auto">
          <a:xfrm>
            <a:off x="642910" y="1428736"/>
            <a:ext cx="3929090" cy="4835803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0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ln w="17780" cmpd="sng">
                <a:solidFill>
                  <a:srgbClr val="92D05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2000" b="1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Оснащение музыкальной </a:t>
            </a:r>
          </a:p>
          <a:p>
            <a:pPr algn="ctr"/>
            <a:r>
              <a:rPr lang="ru-RU" sz="2000" b="1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зоны в группе младшего возраста</a:t>
            </a:r>
            <a:endParaRPr lang="ru-RU" sz="2000" b="1" dirty="0">
              <a:ln w="17780" cmpd="sng">
                <a:solidFill>
                  <a:srgbClr val="92D05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0628" y="1571612"/>
            <a:ext cx="3500462" cy="457203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Куклы-неваляшки</a:t>
            </a:r>
            <a:endParaRPr lang="ru-RU" sz="1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Образные музыкальные «поющие» </a:t>
            </a:r>
            <a:r>
              <a:rPr lang="ru-RU" sz="1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игрушки</a:t>
            </a:r>
            <a:endParaRPr lang="ru-RU" sz="1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Игрушки с фиксированным звуком (шарманки, органчики</a:t>
            </a:r>
            <a:r>
              <a:rPr lang="ru-RU" sz="1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1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Игрушки-инструменты со звуком </a:t>
            </a:r>
            <a:r>
              <a:rPr lang="ru-RU" sz="1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неопределённой </a:t>
            </a:r>
            <a:r>
              <a:rPr lang="ru-RU" sz="1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высоты (погремушки, бубен, барабан, колокольчик</a:t>
            </a:r>
            <a:r>
              <a:rPr lang="ru-RU" sz="1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1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Неозвученные образные </a:t>
            </a:r>
            <a:r>
              <a:rPr lang="ru-RU" sz="1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инструменты</a:t>
            </a:r>
            <a:endParaRPr lang="ru-RU" sz="1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Атрибуты к музыкальным подвижным </a:t>
            </a:r>
            <a:r>
              <a:rPr lang="ru-RU" sz="1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играм</a:t>
            </a:r>
            <a:endParaRPr lang="ru-RU" sz="1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Флажки, султанчики, платочки, листочки, ленточки для детского танцевального </a:t>
            </a:r>
            <a:r>
              <a:rPr lang="ru-RU" sz="1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творчества</a:t>
            </a:r>
            <a:endParaRPr lang="ru-RU" sz="1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Разные виды театров с </a:t>
            </a:r>
            <a:r>
              <a:rPr lang="ru-RU" sz="1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ширмами</a:t>
            </a:r>
            <a:endParaRPr lang="ru-RU" sz="1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Музыкальные картинки </a:t>
            </a:r>
            <a:r>
              <a:rPr lang="ru-RU" sz="1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песням</a:t>
            </a:r>
            <a:endParaRPr lang="ru-RU" sz="1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Магнитофон с </a:t>
            </a:r>
            <a:r>
              <a:rPr lang="ru-RU" sz="13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аудиотекой</a:t>
            </a:r>
            <a:endParaRPr lang="ru-RU" sz="1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10000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85728"/>
            <a:ext cx="5616624" cy="924475"/>
          </a:xfrm>
        </p:spPr>
        <p:txBody>
          <a:bodyPr/>
          <a:lstStyle/>
          <a:p>
            <a:pPr algn="ctr"/>
            <a:r>
              <a:rPr lang="ru-RU" sz="2000" b="1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2000" b="1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000" b="1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Развивающая </a:t>
            </a:r>
            <a:br>
              <a:rPr lang="ru-RU" sz="2000" b="1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000" b="1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предметно-пространственная среда музыкального зала</a:t>
            </a:r>
            <a:endParaRPr lang="ru-RU" sz="2000" b="1" dirty="0">
              <a:ln w="17780" cmpd="sng">
                <a:solidFill>
                  <a:srgbClr val="92D05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6" name="Picture 2" descr="E:\аттестация Касьянова\DSCN17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1928802"/>
            <a:ext cx="5619153" cy="4214842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215074" y="2071678"/>
            <a:ext cx="2664296" cy="406900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56176" y="2764796"/>
            <a:ext cx="26642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Большое, </a:t>
            </a:r>
          </a:p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просторное, удобное помещение музыкального зала позволяет проводить не только музыкальные занятия, развлечения, досуги, но и большие праздники, межгрупповые соревнования.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1249081"/>
      </p:ext>
    </p:extLst>
  </p:cSld>
  <p:clrMapOvr>
    <a:masterClrMapping/>
  </p:clrMapOvr>
  <p:transition spd="med" advClick="0" advTm="9000"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4357686" y="1357298"/>
            <a:ext cx="3960440" cy="108012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00034" y="1500174"/>
            <a:ext cx="3456384" cy="79208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27584" y="1380664"/>
            <a:ext cx="2592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Проектор с экраном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652894" y="170637"/>
            <a:ext cx="102251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000" b="1" cap="none" spc="0" dirty="0" smtClean="0">
              <a:ln w="17780" cmpd="sng">
                <a:solidFill>
                  <a:srgbClr val="92D05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2000" b="1" cap="none" spc="0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Электронное оснащение </a:t>
            </a:r>
          </a:p>
          <a:p>
            <a:pPr algn="ctr"/>
            <a:r>
              <a:rPr lang="ru-RU" sz="2000" b="1" cap="none" spc="0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музыкального зала</a:t>
            </a:r>
            <a:endParaRPr lang="ru-RU" sz="2000" b="1" cap="none" spc="0" dirty="0">
              <a:ln w="17780" cmpd="sng">
                <a:solidFill>
                  <a:srgbClr val="92D05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38233" y="1370792"/>
            <a:ext cx="299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Электронное пианино, </a:t>
            </a:r>
          </a:p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музыкальные центры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G:\аттестация Касьянова\DSCN1794.JPG"/>
          <p:cNvPicPr>
            <a:picLocks noChangeAspect="1" noChangeArrowheads="1"/>
          </p:cNvPicPr>
          <p:nvPr/>
        </p:nvPicPr>
        <p:blipFill>
          <a:blip r:embed="rId2" cstate="print"/>
          <a:srcRect l="2376" t="10319" r="202" b="13653"/>
          <a:stretch>
            <a:fillRect/>
          </a:stretch>
        </p:blipFill>
        <p:spPr bwMode="auto">
          <a:xfrm>
            <a:off x="4572000" y="2857496"/>
            <a:ext cx="3926499" cy="2298439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2" name="Picture 2" descr="E:\аттестация Касьянова\DSCN18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2643182"/>
            <a:ext cx="3530797" cy="2648396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83568" y="5589240"/>
            <a:ext cx="7776864" cy="79208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Современное электронное оборудование способствует реализации ФГОС ДО и помогает усвоению программного материала по музыкальному развитию воспитанниками разных возрастных групп</a:t>
            </a:r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10000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75656" y="5157192"/>
            <a:ext cx="6120680" cy="151216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076056" y="1124744"/>
            <a:ext cx="3600400" cy="64807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67544" y="1124744"/>
            <a:ext cx="3816424" cy="64807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2965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000" b="1" cap="none" spc="0" dirty="0" smtClean="0">
              <a:ln w="17780" cmpd="sng">
                <a:solidFill>
                  <a:srgbClr val="92D05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2000" b="1" cap="none" spc="0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Детские музыкальные инструменты</a:t>
            </a:r>
          </a:p>
          <a:p>
            <a:pPr algn="ctr"/>
            <a:r>
              <a:rPr lang="ru-RU" sz="2000" b="1" cap="none" spc="0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и игрушки</a:t>
            </a:r>
            <a:endParaRPr lang="ru-RU" sz="2000" b="1" cap="none" spc="0" dirty="0">
              <a:ln w="17780" cmpd="sng">
                <a:solidFill>
                  <a:srgbClr val="92D05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268760"/>
            <a:ext cx="3532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Озвученные инструменты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92080" y="1268760"/>
            <a:ext cx="3103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Музыкальные игрушки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G:\аттестация Касьянова\DSCN1782.JPG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 t="7376" b="6726"/>
          <a:stretch>
            <a:fillRect/>
          </a:stretch>
        </p:blipFill>
        <p:spPr bwMode="auto">
          <a:xfrm>
            <a:off x="571472" y="2928934"/>
            <a:ext cx="2986412" cy="1924168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619672" y="5157192"/>
            <a:ext cx="59046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С хроматическим рядом, диатоническим пентатоническим рядом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С фиксированной мелодией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С одним фиксированным звуком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Шумовые инструменты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3" descr="G:\аттестация Касьянова\DSCN1785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 l="21068" t="45713" r="37152" b="17145"/>
          <a:stretch>
            <a:fillRect/>
          </a:stretch>
        </p:blipFill>
        <p:spPr bwMode="auto">
          <a:xfrm>
            <a:off x="3143240" y="2071678"/>
            <a:ext cx="1944216" cy="1440160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2050" name="Picture 2" descr="E:\аттестация Касьянова\DSCN18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283" b="7137"/>
          <a:stretch/>
        </p:blipFill>
        <p:spPr bwMode="auto">
          <a:xfrm>
            <a:off x="5643570" y="2214554"/>
            <a:ext cx="2818537" cy="2689699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10000"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аттестация Касьянова\DSCN1790.JPG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 t="10619" b="28299"/>
          <a:stretch>
            <a:fillRect/>
          </a:stretch>
        </p:blipFill>
        <p:spPr bwMode="auto">
          <a:xfrm>
            <a:off x="611560" y="1484784"/>
            <a:ext cx="4086274" cy="1872208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4099" name="Picture 3" descr="G:\аттестация Касьянова\DSCN1789.JPG"/>
          <p:cNvPicPr>
            <a:picLocks noChangeAspect="1" noChangeArrowheads="1"/>
          </p:cNvPicPr>
          <p:nvPr/>
        </p:nvPicPr>
        <p:blipFill>
          <a:blip r:embed="rId3" cstate="print"/>
          <a:srcRect l="3838" t="4534" r="4996" b="9748"/>
          <a:stretch>
            <a:fillRect/>
          </a:stretch>
        </p:blipFill>
        <p:spPr bwMode="auto">
          <a:xfrm>
            <a:off x="611560" y="3573016"/>
            <a:ext cx="4104456" cy="2894722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4100" name="Picture 4" descr="G:\аттестация Касьянова\DSCN1785.JPG"/>
          <p:cNvPicPr>
            <a:picLocks noChangeAspect="1" noChangeArrowheads="1"/>
          </p:cNvPicPr>
          <p:nvPr/>
        </p:nvPicPr>
        <p:blipFill>
          <a:blip r:embed="rId4" cstate="print">
            <a:lum bright="10000" contrast="10000"/>
          </a:blip>
          <a:srcRect l="20199" t="15834" r="38055" b="54546"/>
          <a:stretch>
            <a:fillRect/>
          </a:stretch>
        </p:blipFill>
        <p:spPr bwMode="auto">
          <a:xfrm>
            <a:off x="5364088" y="1409874"/>
            <a:ext cx="3168352" cy="3168352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000100" y="332656"/>
            <a:ext cx="800505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cap="none" spc="0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Материал для творческих сюжетно-ролевых игр</a:t>
            </a:r>
            <a:endParaRPr lang="ru-RU" sz="2000" b="1" cap="none" spc="0" dirty="0">
              <a:ln w="17780" cmpd="sng">
                <a:solidFill>
                  <a:srgbClr val="92D05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364088" y="4941168"/>
            <a:ext cx="3168352" cy="136815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Мягкие игрушки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Бутафорские музыкальные инструменты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Куклы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Пособия типа «лото»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др.</a:t>
            </a:r>
            <a:endParaRPr lang="ru-RU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10000"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7624" y="260648"/>
            <a:ext cx="658621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Музыкально-дидактические игры </a:t>
            </a:r>
          </a:p>
          <a:p>
            <a:pPr algn="ctr"/>
            <a:r>
              <a:rPr lang="ru-RU" sz="2000" b="1" cap="none" spc="0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пособия</a:t>
            </a:r>
            <a:endParaRPr lang="ru-RU" sz="2000" b="1" cap="none" spc="0" dirty="0">
              <a:ln w="17780" cmpd="sng">
                <a:solidFill>
                  <a:srgbClr val="92D05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122" name="Picture 2" descr="G:\аттестация Касьянова\DSCN1792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t="1406" b="21238"/>
          <a:stretch>
            <a:fillRect/>
          </a:stretch>
        </p:blipFill>
        <p:spPr bwMode="auto">
          <a:xfrm>
            <a:off x="714348" y="2214554"/>
            <a:ext cx="3357586" cy="1948170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3074" name="Picture 2" descr="E:\аттестация Касьянова\DSCN182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121"/>
          <a:stretch/>
        </p:blipFill>
        <p:spPr bwMode="auto">
          <a:xfrm>
            <a:off x="5214942" y="2214554"/>
            <a:ext cx="3195218" cy="1938407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714348" y="1285860"/>
            <a:ext cx="3335445" cy="57461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8772" y="1319331"/>
            <a:ext cx="27398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Иллюстрации и картинки</a:t>
            </a:r>
          </a:p>
          <a:p>
            <a:pPr algn="ctr"/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 занятиям</a:t>
            </a:r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429256" y="1357298"/>
            <a:ext cx="2762771" cy="50405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букварь</a:t>
            </a:r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3" descr="E:\аттестация Касьянова\DSCN182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998"/>
          <a:stretch/>
        </p:blipFill>
        <p:spPr bwMode="auto">
          <a:xfrm>
            <a:off x="428596" y="4500570"/>
            <a:ext cx="2830256" cy="1995601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аттестация Касьянова\DSCN182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61" t="8836" b="5522"/>
          <a:stretch/>
        </p:blipFill>
        <p:spPr bwMode="auto">
          <a:xfrm>
            <a:off x="5863656" y="4509120"/>
            <a:ext cx="2960911" cy="2075598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3541117" y="4365104"/>
            <a:ext cx="2088232" cy="2245371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Лесенка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Геометрические фигуры для обозначения частей произведения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Музыкально-дидактические игры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Нотное лото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Нотный стан</a:t>
            </a:r>
            <a:endParaRPr lang="ru-RU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10000"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9817" y="0"/>
            <a:ext cx="614826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000" b="1" cap="none" spc="0" dirty="0" smtClean="0">
              <a:ln w="17780" cmpd="sng">
                <a:solidFill>
                  <a:srgbClr val="92D05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2000" b="1" cap="none" spc="0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Атрибуты </a:t>
            </a:r>
            <a:r>
              <a:rPr lang="ru-RU" sz="2000" b="1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для </a:t>
            </a:r>
            <a:r>
              <a:rPr lang="ru-RU" sz="2000" b="1" cap="none" spc="0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музыкально-</a:t>
            </a:r>
          </a:p>
          <a:p>
            <a:pPr algn="ctr"/>
            <a:r>
              <a:rPr lang="ru-RU" sz="2000" b="1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театрализованной </a:t>
            </a:r>
            <a:r>
              <a:rPr lang="ru-RU" sz="2000" b="1" cap="none" spc="0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деятельности</a:t>
            </a:r>
            <a:endParaRPr lang="ru-RU" sz="2000" b="1" cap="none" spc="0" dirty="0">
              <a:ln w="17780" cmpd="sng">
                <a:solidFill>
                  <a:srgbClr val="92D05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72028" y="1365890"/>
            <a:ext cx="1944216" cy="50405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Костюмы</a:t>
            </a:r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524510" y="1348088"/>
            <a:ext cx="3096344" cy="4849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Шляпы, маски, веночки, ободки</a:t>
            </a:r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E:\аттестация Касьянова\DSCN18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7" t="532" r="4526" b="-532"/>
          <a:stretch/>
        </p:blipFill>
        <p:spPr bwMode="auto">
          <a:xfrm>
            <a:off x="500034" y="2143116"/>
            <a:ext cx="1868438" cy="2290181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аттестация Касьянова\DSCN182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18" t="21055" r="4513"/>
          <a:stretch/>
        </p:blipFill>
        <p:spPr bwMode="auto">
          <a:xfrm>
            <a:off x="5500694" y="2071678"/>
            <a:ext cx="3207355" cy="2232586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2963855" y="1336965"/>
            <a:ext cx="2304256" cy="53298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театра</a:t>
            </a:r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1" name="Picture 5" descr="E:\аттестация Касьянова\DSCN182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85" r="3575"/>
          <a:stretch/>
        </p:blipFill>
        <p:spPr bwMode="auto">
          <a:xfrm>
            <a:off x="406251" y="4625890"/>
            <a:ext cx="2379800" cy="1954265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:\аттестация Касьянова\DSCN18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0760" y="4643446"/>
            <a:ext cx="2510285" cy="1882926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143240" y="2214554"/>
            <a:ext cx="1892757" cy="215454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Театр на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фланелеграфе</a:t>
            </a:r>
            <a:endParaRPr lang="ru-RU" sz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Теневой театр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Кукольный театр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Театр на ложках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Рукавичный театр</a:t>
            </a:r>
            <a:endParaRPr lang="ru-RU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3" name="Picture 7" descr="E:\аттестация Касьянова\DSCN1038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76"/>
          <a:stretch/>
        </p:blipFill>
        <p:spPr bwMode="auto">
          <a:xfrm>
            <a:off x="3071802" y="4643446"/>
            <a:ext cx="2786082" cy="1908574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10000"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28596" y="1428736"/>
            <a:ext cx="3960440" cy="136525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260648"/>
            <a:ext cx="753063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000" b="1" cap="none" spc="0" dirty="0" smtClean="0">
              <a:ln w="17780" cmpd="sng">
                <a:solidFill>
                  <a:srgbClr val="92D05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2000" b="1" cap="none" spc="0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Зонирование помещения музыкального зала</a:t>
            </a:r>
            <a:endParaRPr lang="ru-RU" sz="2000" b="1" cap="none" spc="0" dirty="0">
              <a:ln w="17780" cmpd="sng">
                <a:solidFill>
                  <a:srgbClr val="92D05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7736" y="1484784"/>
            <a:ext cx="3528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Пение, слушание музыки, музицирование, проведение музыкально-дидактических игр</a:t>
            </a:r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848230" y="5023158"/>
            <a:ext cx="3888432" cy="108012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920238" y="5242664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Музыкально-ритмические движения</a:t>
            </a:r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E:\аттестация Касьянова\DSCN18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3" y="2996952"/>
            <a:ext cx="4031992" cy="3024336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аттестация Касьянова\DSCN18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6" y="1857364"/>
            <a:ext cx="3935993" cy="2952328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10000"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544" y="260648"/>
            <a:ext cx="767935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Оснащение музыкальных </a:t>
            </a:r>
          </a:p>
          <a:p>
            <a:pPr algn="ctr"/>
            <a:r>
              <a:rPr lang="ru-RU" sz="2000" b="1" dirty="0" smtClean="0">
                <a:ln w="17780" cmpd="sng">
                  <a:solidFill>
                    <a:srgbClr val="92D05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зон в группах старшего возраста</a:t>
            </a:r>
            <a:endParaRPr lang="ru-RU" sz="2000" b="1" cap="none" spc="0" dirty="0">
              <a:ln w="17780" cmpd="sng">
                <a:solidFill>
                  <a:srgbClr val="92D05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146" name="Picture 2" descr="G:\аттестация Касьянова\DSCN1805.JPG"/>
          <p:cNvPicPr>
            <a:picLocks noChangeAspect="1" noChangeArrowheads="1"/>
          </p:cNvPicPr>
          <p:nvPr/>
        </p:nvPicPr>
        <p:blipFill>
          <a:blip r:embed="rId2" cstate="print"/>
          <a:srcRect t="11521" r="2469"/>
          <a:stretch>
            <a:fillRect/>
          </a:stretch>
        </p:blipFill>
        <p:spPr bwMode="auto">
          <a:xfrm>
            <a:off x="428596" y="1714488"/>
            <a:ext cx="4462786" cy="4025495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5214942" y="1357298"/>
            <a:ext cx="3424464" cy="523440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Музыкальные игрушки-инструменты с диатоническим и хроматическим звуком (металлофон, пианино, флейта)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Музыкальные игрушки-самоделки (шумовой оркестр)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Шумовой оркестр (погремушки, бубны, барабаны, треугольники и другие)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Иллюстрации к теме «Времена года»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Портреты композиторов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Атрибуты к музыкальным подвижным играм «Ворон», «Кот и мыши» и др.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Музыкально-дидактические игры «Три поросёнка», «Музыкальный паровозик», «Музыкальное лото» и др.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букварь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Музыкальные лесенки: трёхступенчатые, пятиступенчатые, </a:t>
            </a:r>
            <a:r>
              <a:rPr lang="ru-RU" sz="1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семиступенчатые</a:t>
            </a:r>
            <a:r>
              <a:rPr lang="ru-RU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большой и маленькой матрёшками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Атрибуты для детского театрализованного творчества (элементы костюмов к знакомым народным танцам)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Атрибуты к танцевальным импровизациям по сезонам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Детские рисунки к песенкам и знакомым музыкальным произведениям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Магнитофон с аудиотекой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Разные виды театра с ширмами</a:t>
            </a:r>
            <a:endParaRPr lang="ru-RU" dirty="0"/>
          </a:p>
        </p:txBody>
      </p:sp>
    </p:spTree>
  </p:cSld>
  <p:clrMapOvr>
    <a:masterClrMapping/>
  </p:clrMapOvr>
  <p:transition spd="med" advClick="0" advTm="10000"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790</TotalTime>
  <Words>514</Words>
  <Application>Microsoft Office PowerPoint</Application>
  <PresentationFormat>Экран (4:3)</PresentationFormat>
  <Paragraphs>120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Spring</vt:lpstr>
      <vt:lpstr>Слайд 1</vt:lpstr>
      <vt:lpstr> Развивающая  предметно-пространственная среда музыкального зала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Jenya</cp:lastModifiedBy>
  <cp:revision>50</cp:revision>
  <dcterms:created xsi:type="dcterms:W3CDTF">2019-10-24T00:39:21Z</dcterms:created>
  <dcterms:modified xsi:type="dcterms:W3CDTF">2020-03-06T13:49:04Z</dcterms:modified>
</cp:coreProperties>
</file>