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379E-7B28-47F4-AE79-AD2C2F750893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C8E0-2ABB-4DAD-A530-2946A8799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Фарватер с металлическим буем, оснащённым сигнальным маяком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 «Барбаросса» (план нападения фашистской Германии</a:t>
            </a:r>
            <a:r>
              <a:rPr lang="ru-RU" baseline="0" dirty="0" smtClean="0"/>
              <a:t> на СССР)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Сапун-гора – мемориал с обелиском воинской славы русским морякам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Картина «Оборона Севастополя» А. Дейнеки», обелиск «Штык и парус», медаль «За оборону Севастополя»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Корабли ВМФ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День ВМФ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Физическая карта России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Военно-Морской Флот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Авианосец</a:t>
            </a:r>
            <a:r>
              <a:rPr lang="en-US" dirty="0" smtClean="0"/>
              <a:t> </a:t>
            </a:r>
            <a:r>
              <a:rPr lang="ru-RU" dirty="0" smtClean="0"/>
              <a:t>ВМФ</a:t>
            </a:r>
            <a:r>
              <a:rPr lang="ru-RU" baseline="0" dirty="0" smtClean="0"/>
              <a:t> России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Высадка морских</a:t>
            </a:r>
            <a:r>
              <a:rPr lang="ru-RU" baseline="0" dirty="0" smtClean="0"/>
              <a:t> пехотинцев на берег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Картины «Морским судам быть! (Пётр 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)» С. Кириллова, «Ветер и море» О. Вишнякова </a:t>
            </a:r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Андреевский флаг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Севастополь в мирное (довоенное) время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Севастополь в годы ВОВ 1941-1945</a:t>
            </a:r>
            <a:r>
              <a:rPr lang="ru-RU" baseline="0" dirty="0" smtClean="0"/>
              <a:t> гг.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C8E0-2ABB-4DAD-A530-2946A879972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10598"/>
          </a:xfrm>
        </p:spPr>
        <p:txBody>
          <a:bodyPr>
            <a:normAutofit/>
          </a:bodyPr>
          <a:lstStyle/>
          <a:p>
            <a:pPr algn="ctr"/>
            <a:r>
              <a:rPr lang="ru-RU" sz="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accent2"/>
                </a:solidFill>
              </a:rPr>
              <a:t>к занятию «Море смелого зовёт!»</a:t>
            </a:r>
            <a:br>
              <a:rPr lang="ru-RU" sz="3600" dirty="0" smtClean="0">
                <a:solidFill>
                  <a:schemeClr val="accent2"/>
                </a:solidFill>
              </a:rPr>
            </a:b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31745" name="Picture 1" descr="C:\Users\Jenya\Desktop\httpprintonic.rukartinkiobshchestvoprofessiimoryakiitem-8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000372"/>
            <a:ext cx="385892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C:\Users\Jenya\Desktop\1624959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1318856" cy="1714512"/>
          </a:xfrm>
          <a:prstGeom prst="rect">
            <a:avLst/>
          </a:prstGeom>
          <a:noFill/>
        </p:spPr>
      </p:pic>
      <p:pic>
        <p:nvPicPr>
          <p:cNvPr id="31747" name="Picture 3" descr="C:\Users\Jenya\Desktop\1482294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28886" flipV="1">
            <a:off x="6247068" y="498579"/>
            <a:ext cx="2044538" cy="1160276"/>
          </a:xfrm>
          <a:prstGeom prst="rect">
            <a:avLst/>
          </a:prstGeom>
          <a:noFill/>
        </p:spPr>
      </p:pic>
      <p:pic>
        <p:nvPicPr>
          <p:cNvPr id="2050" name="Picture 2" descr="C:\Users\Jenya\Desktop\httpwww.goroganin.info%D0%BC%D0%BE%D1%80%D1%81%D0%BA%D0%B0%D1%8F-%D0%B2%D0%BE%D0%BB%D0%BD%D0%B0-png-90834299455523ac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764994" flipV="1">
            <a:off x="103228" y="4501531"/>
            <a:ext cx="3566777" cy="123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Jenya\Desktop\httptatmuzika.ruchto-takoe-farvater-na-lodke.ht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857628"/>
            <a:ext cx="352163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Jenya\Desktop\httpfb.ruarticle178087terminologiya-sudohodstva-farvater---eto-ch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6143636" cy="355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Jenya\Desktop\httpwaralbum.ru6874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28604"/>
            <a:ext cx="25494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httpfb.ruarticle178087terminologiya-sudohodstva-farvater---</a:t>
            </a:r>
            <a:r>
              <a:rPr lang="en-US" sz="1200" dirty="0" err="1" smtClean="0">
                <a:solidFill>
                  <a:schemeClr val="bg2"/>
                </a:solidFill>
              </a:rPr>
              <a:t>eto-chto</a:t>
            </a:r>
            <a:r>
              <a:rPr lang="ru-RU" sz="1200" dirty="0" smtClean="0">
                <a:solidFill>
                  <a:schemeClr val="bg2"/>
                </a:solidFill>
              </a:rPr>
              <a:t/>
            </a:r>
            <a:br>
              <a:rPr lang="ru-RU" sz="1200" dirty="0" smtClean="0">
                <a:solidFill>
                  <a:schemeClr val="bg2"/>
                </a:solidFill>
              </a:rPr>
            </a:br>
            <a:r>
              <a:rPr lang="en-US" sz="1200" dirty="0" err="1" smtClean="0">
                <a:solidFill>
                  <a:schemeClr val="bg2"/>
                </a:solidFill>
              </a:rPr>
              <a:t>httptatmuzika.ruchto-takoe-farvater-na-lodke.html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enya\Desktop\httpto-name.ruhistorical-eventsbarbarossa.ht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6143668" cy="55753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7458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	       </a:t>
            </a:r>
            <a:r>
              <a:rPr lang="en-US" sz="1200" dirty="0" err="1" smtClean="0">
                <a:solidFill>
                  <a:schemeClr val="bg2"/>
                </a:solidFill>
              </a:rPr>
              <a:t>httpto-name.ruhistorical-eventsbarbarossa.htm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Jenya\Desktop\httpsevarchiv.ru70-let-osvobozhdeniya-sevastopol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85860"/>
            <a:ext cx="567385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                           </a:t>
            </a:r>
            <a:r>
              <a:rPr lang="en-US" sz="1200" dirty="0" smtClean="0">
                <a:solidFill>
                  <a:schemeClr val="bg2"/>
                </a:solidFill>
              </a:rPr>
              <a:t>httpsevarchiv.ru70-let-osvobozhdeniya-sevastopolya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enya\Desktop\httparia-art.ru0DDejneka%20A.%20BRJe1.htm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6358767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50" name="Picture 10" descr="C:\Users\Jenya\Desktop\http9may.zauda.runagradystart=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786322"/>
            <a:ext cx="2643206" cy="189125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httparia-art.ru0DDejneka%20A.%20BRJe1.</a:t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en-US" sz="1200" dirty="0" smtClean="0">
                <a:solidFill>
                  <a:schemeClr val="bg2"/>
                </a:solidFill>
              </a:rPr>
              <a:t>httpphotoshare.ruphoto3614509.html</a:t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en-US" sz="1200" dirty="0" smtClean="0">
                <a:solidFill>
                  <a:schemeClr val="bg2"/>
                </a:solidFill>
              </a:rPr>
              <a:t>http9may.zauda.runagradystart=6</a:t>
            </a:r>
            <a:endParaRPr lang="ru-RU" sz="12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Jenya\Desktop\=Презентация ВМФ\httpphotoshare.ruphoto3614509.htm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357298"/>
            <a:ext cx="1927399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enya\Desktop\Презентация ВМФ\httpwww.visit-petersburg.rurunews1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7929586" cy="5286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714356"/>
            <a:ext cx="8305800" cy="357190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      httpwww.visit-petersburg.rurunews174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enya\Desktop\httpscepia.ruden-voenno-morskogo-flo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7945268" cy="595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r>
              <a:rPr lang="ru-RU" sz="1300" dirty="0" smtClean="0">
                <a:solidFill>
                  <a:schemeClr val="bg2"/>
                </a:solidFill>
              </a:rPr>
              <a:t>   </a:t>
            </a:r>
            <a:r>
              <a:rPr lang="en-US" sz="1300" dirty="0" err="1" smtClean="0">
                <a:solidFill>
                  <a:schemeClr val="bg2"/>
                </a:solidFill>
              </a:rPr>
              <a:t>httpscepia.ruden-voenno-morskogo-flota</a:t>
            </a:r>
            <a:r>
              <a:rPr lang="ru-RU" sz="5400" dirty="0" smtClean="0">
                <a:solidFill>
                  <a:schemeClr val="bg2"/>
                </a:solidFill>
              </a:rPr>
              <a:t/>
            </a:r>
            <a:br>
              <a:rPr lang="ru-RU" sz="5400" dirty="0" smtClean="0">
                <a:solidFill>
                  <a:schemeClr val="bg2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39226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 smtClean="0">
                <a:solidFill>
                  <a:schemeClr val="accent1"/>
                </a:solidFill>
              </a:rPr>
              <a:t>Интернет-источники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>
                <a:solidFill>
                  <a:schemeClr val="bg2"/>
                </a:solidFill>
              </a:rPr>
              <a:t>Слайд 1. </a:t>
            </a:r>
            <a:r>
              <a:rPr lang="en-US" sz="1600" dirty="0" smtClean="0">
                <a:solidFill>
                  <a:schemeClr val="bg2"/>
                </a:solidFill>
              </a:rPr>
              <a:t>httpprintonic.rukartinkiobshchestvoprofessiimoryakiitem-8701</a:t>
            </a:r>
            <a:br>
              <a:rPr lang="en-US" sz="1600" dirty="0" smtClean="0">
                <a:solidFill>
                  <a:schemeClr val="bg2"/>
                </a:solidFill>
              </a:rPr>
            </a:br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ya\Desktop\Презентация ВМФ\httpwww.nemiga.infokarta-rossii.ht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533706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05800" cy="224582"/>
          </a:xfrm>
        </p:spPr>
        <p:txBody>
          <a:bodyPr>
            <a:noAutofit/>
          </a:bodyPr>
          <a:lstStyle/>
          <a:p>
            <a:pPr algn="ctr"/>
            <a:r>
              <a:rPr lang="en-US" sz="1200" dirty="0" err="1" smtClean="0">
                <a:solidFill>
                  <a:schemeClr val="bg2"/>
                </a:solidFill>
              </a:rPr>
              <a:t>httpwww.nemiga.infokarta-rossii.htm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Jenya\Desktop\httpphotos.turkishny.comnewskrmda-rus-yanls-silahl-gruplar-havalimann-bast#!kirim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8050753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5719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   </a:t>
            </a:r>
            <a:r>
              <a:rPr lang="en-US" sz="1200" dirty="0" smtClean="0">
                <a:solidFill>
                  <a:schemeClr val="bg2"/>
                </a:solidFill>
              </a:rPr>
              <a:t>httpphotos.turkishny.comnewskrmda-rus-yanls-silahl-gruplar-havalimann-bast#!kirim97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enya\Desktop\Презентация ВМФ\httpsdefence.ruarticle12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291993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</a:t>
            </a:r>
            <a:r>
              <a:rPr lang="en-US" sz="1200" dirty="0" smtClean="0">
                <a:solidFill>
                  <a:schemeClr val="bg2"/>
                </a:solidFill>
              </a:rPr>
              <a:t>httpsdefence.ruarticle12151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enya\Desktop\Презентация ВМФ\httpsrgazeta.ru20121127-noyabrya-den-morskoj-pexoty-ross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929586" cy="472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4582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   </a:t>
            </a:r>
            <a:r>
              <a:rPr lang="en-US" sz="1200" dirty="0" smtClean="0">
                <a:solidFill>
                  <a:schemeClr val="bg2"/>
                </a:solidFill>
              </a:rPr>
              <a:t>httpsrgazeta.ru20121127-noyabrya-den-morskoj-pexoty-rossii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ya\Desktop\httpimperhans.ruvixr-i-more-xudozhnik-o-n-vishnya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479428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Jenya\Desktop\Презентация ВМФ\httpwww.kirillovgallery.ruindex.phplang=&amp;menu=6&amp;p=15&amp;type=docu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3286148" cy="372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Jenya\Desktop\httpsvladimirkrym.livejournal.com565453.htm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1" y="1214422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Jenya\Desktop\httpsakwin.rupetr-i-velikiy-sozdanie-rossiyskogo-flot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214950"/>
            <a:ext cx="224218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6745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    </a:t>
            </a:r>
            <a:r>
              <a:rPr lang="en-US" sz="1200" dirty="0" err="1" smtClean="0">
                <a:solidFill>
                  <a:schemeClr val="bg2"/>
                </a:solidFill>
              </a:rPr>
              <a:t>httpwww.kirillovgallery.ruindex.phplang</a:t>
            </a:r>
            <a:r>
              <a:rPr lang="en-US" sz="1200" dirty="0" smtClean="0">
                <a:solidFill>
                  <a:schemeClr val="bg2"/>
                </a:solidFill>
              </a:rPr>
              <a:t>=&amp;menu=6&amp;p=15&amp;type=document</a:t>
            </a:r>
            <a:r>
              <a:rPr lang="ru-RU" sz="1200" dirty="0" smtClean="0">
                <a:solidFill>
                  <a:schemeClr val="bg2"/>
                </a:solidFill>
              </a:rPr>
              <a:t> </a:t>
            </a:r>
            <a:br>
              <a:rPr lang="ru-RU" sz="12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      </a:t>
            </a:r>
            <a:r>
              <a:rPr lang="en-US" sz="1200" dirty="0" err="1" smtClean="0">
                <a:solidFill>
                  <a:schemeClr val="bg2"/>
                </a:solidFill>
              </a:rPr>
              <a:t>httpimperhans.ruvixr</a:t>
            </a:r>
            <a:r>
              <a:rPr lang="en-US" sz="1200" dirty="0" smtClean="0">
                <a:solidFill>
                  <a:schemeClr val="bg2"/>
                </a:solidFill>
              </a:rPr>
              <a:t>-</a:t>
            </a:r>
            <a:r>
              <a:rPr lang="en-US" sz="1200" dirty="0" err="1" smtClean="0">
                <a:solidFill>
                  <a:schemeClr val="bg2"/>
                </a:solidFill>
              </a:rPr>
              <a:t>i</a:t>
            </a:r>
            <a:r>
              <a:rPr lang="en-US" sz="1200" dirty="0" smtClean="0">
                <a:solidFill>
                  <a:schemeClr val="bg2"/>
                </a:solidFill>
              </a:rPr>
              <a:t>-more-</a:t>
            </a:r>
            <a:r>
              <a:rPr lang="en-US" sz="1200" dirty="0" err="1" smtClean="0">
                <a:solidFill>
                  <a:schemeClr val="bg2"/>
                </a:solidFill>
              </a:rPr>
              <a:t>xudozhnik</a:t>
            </a:r>
            <a:r>
              <a:rPr lang="en-US" sz="1200" dirty="0" smtClean="0">
                <a:solidFill>
                  <a:schemeClr val="bg2"/>
                </a:solidFill>
              </a:rPr>
              <a:t>-o-n-</a:t>
            </a:r>
            <a:r>
              <a:rPr lang="en-US" sz="1200" dirty="0" err="1" smtClean="0">
                <a:solidFill>
                  <a:schemeClr val="bg2"/>
                </a:solidFill>
              </a:rPr>
              <a:t>vishnyakov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nya\Desktop\Презентация ВМФ\httpocean-media.su11-dekabrya-petrom-i-uchrezhden-andreevskij-flag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14422"/>
            <a:ext cx="819308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602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 </a:t>
            </a:r>
            <a:r>
              <a:rPr lang="en-US" sz="1200" dirty="0" smtClean="0">
                <a:solidFill>
                  <a:schemeClr val="bg2"/>
                </a:solidFill>
              </a:rPr>
              <a:t> httpocean-media.su11-dekabrya-petrom-i-uchrezhden-andreevskij-flag-3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ya\Desktop\134133252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7672925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96020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         </a:t>
            </a:r>
            <a:r>
              <a:rPr lang="en-US" sz="1200" dirty="0" smtClean="0">
                <a:solidFill>
                  <a:schemeClr val="bg2"/>
                </a:solidFill>
              </a:rPr>
              <a:t>httpsevarchiv.ru70-let-osvobozhdeniya-sevastopolya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enya\Desktop\httpswww.burn-media.ruindex.phpproektystaryj-sevastopol446-fotografii-sevastopolya-i-kryma-vremen-velikoj-otechestvennoj-voj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71612"/>
            <a:ext cx="756380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785794"/>
            <a:ext cx="8334404" cy="581772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httpswww.burn-media.ruindex.phpproektystaryj-sevastopol446-fotografii-sevastopolya-i-kryma-vremen-velikoj-</a:t>
            </a:r>
            <a:r>
              <a:rPr lang="ru-RU" sz="1200" dirty="0" smtClean="0">
                <a:solidFill>
                  <a:schemeClr val="bg2"/>
                </a:solidFill>
              </a:rPr>
              <a:t>   </a:t>
            </a:r>
            <a:r>
              <a:rPr lang="en-US" sz="1200" dirty="0" err="1" smtClean="0">
                <a:solidFill>
                  <a:schemeClr val="bg2"/>
                </a:solidFill>
              </a:rPr>
              <a:t>otechestvennoj-vojny</a:t>
            </a:r>
            <a:r>
              <a:rPr lang="ru-RU" sz="1200" dirty="0" smtClean="0">
                <a:solidFill>
                  <a:schemeClr val="bg2"/>
                </a:solidFill>
              </a:rPr>
              <a:t> 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536</TotalTime>
  <Words>158</Words>
  <PresentationFormat>Экран (4:3)</PresentationFormat>
  <Paragraphs>45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к занятию «Море смелого зовёт!» </vt:lpstr>
      <vt:lpstr>httpwww.nemiga.infokarta-rossii.htm</vt:lpstr>
      <vt:lpstr>     httpphotos.turkishny.comnewskrmda-rus-yanls-silahl-gruplar-havalimann-bast#!kirim97</vt:lpstr>
      <vt:lpstr>  httpsdefence.ruarticle12151</vt:lpstr>
      <vt:lpstr>     httpsrgazeta.ru20121127-noyabrya-den-morskoj-pexoty-rossii</vt:lpstr>
      <vt:lpstr>      httpwww.kirillovgallery.ruindex.phplang=&amp;menu=6&amp;p=15&amp;type=document        httpimperhans.ruvixr-i-more-xudozhnik-o-n-vishnyakov</vt:lpstr>
      <vt:lpstr>    httpocean-media.su11-dekabrya-petrom-i-uchrezhden-andreevskij-flag-3</vt:lpstr>
      <vt:lpstr>          httpsevarchiv.ru70-let-osvobozhdeniya-sevastopolya</vt:lpstr>
      <vt:lpstr> httpswww.burn-media.ruindex.phpproektystaryj-sevastopol446-fotografii-sevastopolya-i-kryma-vremen-velikoj-   otechestvennoj-vojny </vt:lpstr>
      <vt:lpstr>httpfb.ruarticle178087terminologiya-sudohodstva-farvater---eto-chto httptatmuzika.ruchto-takoe-farvater-na-lodke.html</vt:lpstr>
      <vt:lpstr>        httpto-name.ruhistorical-eventsbarbarossa.htm</vt:lpstr>
      <vt:lpstr>                             httpsevarchiv.ru70-let-osvobozhdeniya-sevastopolya</vt:lpstr>
      <vt:lpstr>httparia-art.ru0DDejneka%20A.%20BRJe1. httpphotoshare.ruphoto3614509.html http9may.zauda.runagradystart=6</vt:lpstr>
      <vt:lpstr>      httpwww.visit-petersburg.rurunews174</vt:lpstr>
      <vt:lpstr>   httpscepia.ruden-voenno-morskogo-flota </vt:lpstr>
      <vt:lpstr>Интернет-источники  Слайд 1. httpprintonic.rukartinkiobshchestvoprofessiimoryakiitem-8701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Jenya</dc:creator>
  <cp:lastModifiedBy>Jenya</cp:lastModifiedBy>
  <cp:revision>40</cp:revision>
  <dcterms:created xsi:type="dcterms:W3CDTF">2018-05-23T16:26:20Z</dcterms:created>
  <dcterms:modified xsi:type="dcterms:W3CDTF">2018-05-31T22:04:04Z</dcterms:modified>
</cp:coreProperties>
</file>