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ru-RU"/>
              <a:t>Для правки формата примечаний щелкните мышью</a:t>
            </a:r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ru-RU"/>
              <a:t>&lt;заголовок&gt;</a:t>
            </a:r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pPr algn="r"/>
            <a:r>
              <a:rPr lang="ru-RU"/>
              <a:t>&lt;дата/время&gt;</a:t>
            </a:r>
            <a:endParaRPr/>
          </a:p>
        </p:txBody>
      </p:sp>
      <p:sp>
        <p:nvSpPr>
          <p:cNvPr id="11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r>
              <a:rPr lang="ru-RU"/>
              <a:t>&lt;нижний колонтитул&gt;</a:t>
            </a:r>
            <a:endParaRPr/>
          </a:p>
        </p:txBody>
      </p:sp>
      <p:sp>
        <p:nvSpPr>
          <p:cNvPr id="11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pPr algn="r"/>
            <a:fld id="{F6D35393-E535-40C2-AA00-615AE7652147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0427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7" name="CustomShape 2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ADF6F619-2F57-4617-8279-25D78262BF87}" type="slidenum">
              <a:rPr lang="ru-RU" sz="1200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34" name="Рисунок 33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id="35" name="Рисунок 34"/>
          <p:cNvPicPr/>
          <p:nvPr/>
        </p:nvPicPr>
        <p:blipFill>
          <a:blip r:embed="rId2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70" name="Рисунок 69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id="71" name="Рисунок 70"/>
          <p:cNvPicPr/>
          <p:nvPr/>
        </p:nvPicPr>
        <p:blipFill>
          <a:blip r:embed="rId2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106" name="Рисунок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id="107" name="Рисунок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9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432000" y="-144000"/>
            <a:ext cx="7053480" cy="1311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6600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  </a:t>
            </a:r>
            <a:r>
              <a:rPr lang="ru-RU" sz="6600" dirty="0" smtClean="0">
                <a:solidFill>
                  <a:schemeClr val="bg2"/>
                </a:solidFill>
                <a:latin typeface="Gungsuh" pitchFamily="18" charset="-127"/>
                <a:ea typeface="Gungsuh" pitchFamily="18" charset="-127"/>
              </a:rPr>
              <a:t>ОБЕРЕГИ</a:t>
            </a:r>
            <a:endParaRPr sz="6600" dirty="0">
              <a:solidFill>
                <a:schemeClr val="bg2"/>
              </a:solidFill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114" name="CustomShape 2"/>
          <p:cNvSpPr/>
          <p:nvPr/>
        </p:nvSpPr>
        <p:spPr>
          <a:xfrm>
            <a:off x="1371600" y="3886200"/>
            <a:ext cx="6399720" cy="1751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27893" y="3573016"/>
            <a:ext cx="4150800" cy="3158280"/>
          </a:xfrm>
          <a:prstGeom prst="rect">
            <a:avLst/>
          </a:prstGeom>
          <a:ln>
            <a:noFill/>
          </a:ln>
        </p:spPr>
      </p:pic>
      <p:pic>
        <p:nvPicPr>
          <p:cNvPr id="116" name="Picture 6"/>
          <p:cNvPicPr/>
          <p:nvPr/>
        </p:nvPicPr>
        <p:blipFill>
          <a:blip r:embed="rId4"/>
          <a:srcRect t="8555" r="27264" b="5116"/>
          <a:stretch>
            <a:fillRect/>
          </a:stretch>
        </p:blipFill>
        <p:spPr>
          <a:xfrm>
            <a:off x="4571460" y="3573016"/>
            <a:ext cx="4240440" cy="3702600"/>
          </a:xfrm>
          <a:prstGeom prst="rect">
            <a:avLst/>
          </a:prstGeom>
          <a:ln>
            <a:noFill/>
          </a:ln>
        </p:spPr>
      </p:pic>
      <p:pic>
        <p:nvPicPr>
          <p:cNvPr id="117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5678820" y="307980"/>
            <a:ext cx="3613320" cy="2768040"/>
          </a:xfrm>
          <a:prstGeom prst="rect">
            <a:avLst/>
          </a:prstGeom>
          <a:ln>
            <a:noFill/>
          </a:ln>
        </p:spPr>
      </p:pic>
      <p:pic>
        <p:nvPicPr>
          <p:cNvPr id="118" name="Picture 8"/>
          <p:cNvPicPr/>
          <p:nvPr/>
        </p:nvPicPr>
        <p:blipFill>
          <a:blip r:embed="rId6"/>
          <a:srcRect l="18488" r="24503"/>
          <a:stretch>
            <a:fillRect/>
          </a:stretch>
        </p:blipFill>
        <p:spPr>
          <a:xfrm>
            <a:off x="216000" y="884700"/>
            <a:ext cx="1871280" cy="2191320"/>
          </a:xfrm>
          <a:prstGeom prst="rect">
            <a:avLst/>
          </a:prstGeom>
          <a:ln>
            <a:noFill/>
          </a:ln>
        </p:spPr>
      </p:pic>
      <p:pic>
        <p:nvPicPr>
          <p:cNvPr id="119" name="Picture 10"/>
          <p:cNvPicPr/>
          <p:nvPr/>
        </p:nvPicPr>
        <p:blipFill>
          <a:blip r:embed="rId7"/>
          <a:srcRect l="10904" t="6732" r="8662" b="8690"/>
          <a:stretch>
            <a:fillRect/>
          </a:stretch>
        </p:blipFill>
        <p:spPr>
          <a:xfrm>
            <a:off x="2295018" y="1167840"/>
            <a:ext cx="1871280" cy="2162520"/>
          </a:xfrm>
          <a:prstGeom prst="rect">
            <a:avLst/>
          </a:prstGeom>
          <a:ln>
            <a:noFill/>
          </a:ln>
        </p:spPr>
      </p:pic>
      <p:pic>
        <p:nvPicPr>
          <p:cNvPr id="120" name="Picture 11"/>
          <p:cNvPicPr/>
          <p:nvPr/>
        </p:nvPicPr>
        <p:blipFill>
          <a:blip r:embed="rId8"/>
          <a:srcRect l="8881" r="21228"/>
          <a:stretch>
            <a:fillRect/>
          </a:stretch>
        </p:blipFill>
        <p:spPr>
          <a:xfrm>
            <a:off x="4256602" y="2288896"/>
            <a:ext cx="1344960" cy="2568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88200" y="476640"/>
            <a:ext cx="3978360" cy="1294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И. Пелевин. Первенец</a:t>
            </a:r>
            <a:endParaRPr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5508000" y="3573000"/>
            <a:ext cx="2519280" cy="2552040"/>
          </a:xfrm>
          <a:prstGeom prst="rect">
            <a:avLst/>
          </a:prstGeom>
          <a:noFill/>
          <a:ln>
            <a:noFill/>
          </a:ln>
        </p:spPr>
      </p:sp>
      <p:pic>
        <p:nvPicPr>
          <p:cNvPr id="155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068000" y="188640"/>
            <a:ext cx="4772520" cy="645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5724000" y="476640"/>
            <a:ext cx="3095280" cy="2159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И. Пелевин. </a:t>
            </a:r>
            <a:endParaRPr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Молодая мать</a:t>
            </a:r>
            <a:endParaRPr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57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23640" y="260640"/>
            <a:ext cx="5183640" cy="642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57200" y="274680"/>
            <a:ext cx="8228520" cy="992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Куклы-</a:t>
            </a:r>
            <a:r>
              <a:rPr lang="ru-RU" sz="4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пеленашки</a:t>
            </a:r>
            <a:endParaRPr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5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95640" y="1052640"/>
            <a:ext cx="2657520" cy="5666760"/>
          </a:xfrm>
          <a:prstGeom prst="rect">
            <a:avLst/>
          </a:prstGeom>
          <a:ln>
            <a:noFill/>
          </a:ln>
        </p:spPr>
      </p:pic>
      <p:pic>
        <p:nvPicPr>
          <p:cNvPr id="160" name="Picture 3"/>
          <p:cNvPicPr/>
          <p:nvPr/>
        </p:nvPicPr>
        <p:blipFill>
          <a:blip r:embed="rId3"/>
          <a:srcRect l="12110" t="9280" r="20443" b="27271"/>
          <a:stretch>
            <a:fillRect/>
          </a:stretch>
        </p:blipFill>
        <p:spPr>
          <a:xfrm>
            <a:off x="3204000" y="1989000"/>
            <a:ext cx="5326200" cy="3755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457200" y="274680"/>
            <a:ext cx="8228520" cy="632880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CustomShape 2"/>
          <p:cNvSpPr/>
          <p:nvPr/>
        </p:nvSpPr>
        <p:spPr>
          <a:xfrm>
            <a:off x="3204000" y="2493000"/>
            <a:ext cx="1655280" cy="2487960"/>
          </a:xfrm>
          <a:prstGeom prst="rect">
            <a:avLst/>
          </a:prstGeom>
          <a:noFill/>
          <a:ln>
            <a:noFill/>
          </a:ln>
        </p:spPr>
      </p:sp>
      <p:pic>
        <p:nvPicPr>
          <p:cNvPr id="16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883080" y="1584000"/>
            <a:ext cx="2284920" cy="3751920"/>
          </a:xfrm>
          <a:prstGeom prst="rect">
            <a:avLst/>
          </a:prstGeom>
          <a:ln>
            <a:noFill/>
          </a:ln>
        </p:spPr>
      </p:pic>
      <p:pic>
        <p:nvPicPr>
          <p:cNvPr id="164" name="Picture 3"/>
          <p:cNvPicPr/>
          <p:nvPr/>
        </p:nvPicPr>
        <p:blipFill>
          <a:blip r:embed="rId3"/>
          <a:srcRect l="3629" t="8786" r="5873" b="7306"/>
          <a:stretch>
            <a:fillRect/>
          </a:stretch>
        </p:blipFill>
        <p:spPr>
          <a:xfrm>
            <a:off x="5051520" y="2160000"/>
            <a:ext cx="3300480" cy="3059640"/>
          </a:xfrm>
          <a:prstGeom prst="rect">
            <a:avLst/>
          </a:prstGeom>
          <a:ln>
            <a:noFill/>
          </a:ln>
        </p:spPr>
      </p:pic>
      <p:pic>
        <p:nvPicPr>
          <p:cNvPr id="165" name="Picture 4"/>
          <p:cNvPicPr/>
          <p:nvPr/>
        </p:nvPicPr>
        <p:blipFill>
          <a:blip r:embed="rId4"/>
          <a:srcRect l="804244" t="107001" r="-3004769" b="-1921171"/>
          <a:stretch>
            <a:fillRect/>
          </a:stretch>
        </p:blipFill>
        <p:spPr>
          <a:xfrm>
            <a:off x="2699640" y="980640"/>
            <a:ext cx="2457360" cy="5677920"/>
          </a:xfrm>
          <a:prstGeom prst="rect">
            <a:avLst/>
          </a:prstGeom>
          <a:ln>
            <a:noFill/>
          </a:ln>
        </p:spPr>
      </p:pic>
      <p:sp>
        <p:nvSpPr>
          <p:cNvPr id="166" name="TextShape 3"/>
          <p:cNvSpPr txBox="1"/>
          <p:nvPr/>
        </p:nvSpPr>
        <p:spPr>
          <a:xfrm>
            <a:off x="2648160" y="432000"/>
            <a:ext cx="1527840" cy="773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1" dirty="0">
                <a:solidFill>
                  <a:srgbClr val="FFFFFF"/>
                </a:solidFill>
                <a:latin typeface="Calibri"/>
              </a:rPr>
              <a:t> </a:t>
            </a:r>
            <a:endParaRPr dirty="0"/>
          </a:p>
        </p:txBody>
      </p:sp>
      <p:sp>
        <p:nvSpPr>
          <p:cNvPr id="167" name="TextShape 4"/>
          <p:cNvSpPr txBox="1"/>
          <p:nvPr/>
        </p:nvSpPr>
        <p:spPr>
          <a:xfrm>
            <a:off x="3633840" y="450720"/>
            <a:ext cx="1406160" cy="773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Шаркуны</a:t>
            </a:r>
            <a:endParaRPr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457200" y="274680"/>
            <a:ext cx="8228520" cy="560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r>
              <a:rPr lang="ru-RU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Кукла-закрутка</a:t>
            </a:r>
            <a:endParaRPr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69" name="Picture 9"/>
          <p:cNvPicPr/>
          <p:nvPr/>
        </p:nvPicPr>
        <p:blipFill>
          <a:blip r:embed="rId2"/>
          <a:srcRect l="18726" t="3973" r="18089" b="6892"/>
          <a:stretch>
            <a:fillRect/>
          </a:stretch>
        </p:blipFill>
        <p:spPr>
          <a:xfrm>
            <a:off x="3862440" y="1484784"/>
            <a:ext cx="4823280" cy="5103720"/>
          </a:xfrm>
          <a:prstGeom prst="rect">
            <a:avLst/>
          </a:prstGeom>
          <a:ln>
            <a:noFill/>
          </a:ln>
        </p:spPr>
      </p:pic>
      <p:pic>
        <p:nvPicPr>
          <p:cNvPr id="171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422243" y="-97603"/>
            <a:ext cx="3315240" cy="4912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457200" y="274680"/>
            <a:ext cx="8228520" cy="848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r>
              <a:rPr lang="ru-RU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Свадебные куклы-«неразлучники»</a:t>
            </a:r>
            <a:endParaRPr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7020360" y="2637000"/>
            <a:ext cx="1665360" cy="3488040"/>
          </a:xfrm>
          <a:prstGeom prst="rect">
            <a:avLst/>
          </a:prstGeom>
          <a:noFill/>
          <a:ln>
            <a:noFill/>
          </a:ln>
        </p:spPr>
      </p:sp>
      <p:pic>
        <p:nvPicPr>
          <p:cNvPr id="17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767523" y="1628800"/>
            <a:ext cx="4111560" cy="4231080"/>
          </a:xfrm>
          <a:prstGeom prst="rect">
            <a:avLst/>
          </a:prstGeom>
          <a:ln>
            <a:noFill/>
          </a:ln>
        </p:spPr>
      </p:pic>
      <p:pic>
        <p:nvPicPr>
          <p:cNvPr id="175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3974" y="1270599"/>
            <a:ext cx="4714560" cy="5601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Крупеничка</a:t>
            </a:r>
            <a:r>
              <a:rPr lang="ru-RU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 (</a:t>
            </a:r>
            <a:r>
              <a:rPr lang="ru-RU" sz="4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Зернушка</a:t>
            </a:r>
            <a:r>
              <a:rPr lang="ru-RU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)</a:t>
            </a:r>
            <a:endParaRPr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77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971640" y="1845000"/>
            <a:ext cx="7518600" cy="4524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504000" y="303120"/>
            <a:ext cx="8228520" cy="776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Птица счастья</a:t>
            </a:r>
            <a:endParaRPr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3204000" y="2781000"/>
            <a:ext cx="2951280" cy="2807280"/>
          </a:xfrm>
          <a:prstGeom prst="rect">
            <a:avLst/>
          </a:prstGeom>
          <a:noFill/>
          <a:ln>
            <a:noFill/>
          </a:ln>
        </p:spPr>
      </p:sp>
      <p:pic>
        <p:nvPicPr>
          <p:cNvPr id="18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259640" y="1440000"/>
            <a:ext cx="6119640" cy="4921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457200" y="274680"/>
            <a:ext cx="8228520" cy="920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Домашние обереги </a:t>
            </a:r>
            <a:endParaRPr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2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20360" y="1408680"/>
            <a:ext cx="7775640" cy="5143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3888360" y="432000"/>
            <a:ext cx="4895640" cy="6191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ru-RU" sz="1600" b="1" dirty="0" smtClean="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endParaRPr lang="ru-RU" sz="1600" b="1" dirty="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endParaRPr lang="ru-RU" sz="1600" b="1" dirty="0" smtClean="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r>
              <a:rPr lang="ru-RU" sz="1600" b="1" dirty="0" smtClean="0">
                <a:solidFill>
                  <a:srgbClr val="FFFF00"/>
                </a:solidFill>
                <a:latin typeface="Times New Roman"/>
                <a:ea typeface="Times New Roman"/>
              </a:rPr>
              <a:t>Гостей </a:t>
            </a:r>
            <a:r>
              <a:rPr lang="ru-RU" sz="1600" b="1" dirty="0">
                <a:solidFill>
                  <a:srgbClr val="FFFF00"/>
                </a:solidFill>
                <a:latin typeface="Times New Roman"/>
                <a:ea typeface="Times New Roman"/>
              </a:rPr>
              <a:t>мы сегодня у нас привечали,</a:t>
            </a:r>
            <a:endParaRPr sz="1600" dirty="0"/>
          </a:p>
          <a:p>
            <a:r>
              <a:rPr lang="ru-RU" sz="1600" b="1" dirty="0">
                <a:solidFill>
                  <a:srgbClr val="FFFF00"/>
                </a:solidFill>
                <a:latin typeface="Times New Roman"/>
                <a:ea typeface="Times New Roman"/>
              </a:rPr>
              <a:t>О всех оберегах мы им рассказали:</a:t>
            </a:r>
            <a:endParaRPr sz="1600" dirty="0"/>
          </a:p>
          <a:p>
            <a:r>
              <a:rPr lang="ru-RU" sz="1600" b="1" dirty="0">
                <a:solidFill>
                  <a:srgbClr val="FFFF00"/>
                </a:solidFill>
                <a:latin typeface="Times New Roman"/>
                <a:ea typeface="Times New Roman"/>
              </a:rPr>
              <a:t>Для дома, любви, для удачи и счастья,</a:t>
            </a:r>
            <a:endParaRPr sz="1600" dirty="0"/>
          </a:p>
          <a:p>
            <a:r>
              <a:rPr lang="ru-RU" sz="1600" b="1" dirty="0">
                <a:solidFill>
                  <a:srgbClr val="FFFF00"/>
                </a:solidFill>
                <a:latin typeface="Times New Roman"/>
                <a:ea typeface="Times New Roman"/>
              </a:rPr>
              <a:t>О том, как себя уберечь от несчастий.</a:t>
            </a:r>
            <a:endParaRPr sz="1600" dirty="0"/>
          </a:p>
          <a:p>
            <a:r>
              <a:rPr lang="ru-RU" sz="1600" b="1" dirty="0">
                <a:solidFill>
                  <a:srgbClr val="FFFF00"/>
                </a:solidFill>
                <a:latin typeface="Times New Roman"/>
                <a:ea typeface="Times New Roman"/>
              </a:rPr>
              <a:t> </a:t>
            </a:r>
            <a:endParaRPr sz="1600" dirty="0"/>
          </a:p>
          <a:p>
            <a:r>
              <a:rPr lang="ru-RU" sz="1600" b="1" dirty="0">
                <a:solidFill>
                  <a:srgbClr val="FFFF00"/>
                </a:solidFill>
                <a:latin typeface="Times New Roman"/>
                <a:ea typeface="Times New Roman"/>
              </a:rPr>
              <a:t>От всякого лиха чеснок пригодится.</a:t>
            </a:r>
            <a:endParaRPr sz="1600" dirty="0"/>
          </a:p>
          <a:p>
            <a:r>
              <a:rPr lang="ru-RU" sz="1600" b="1" dirty="0">
                <a:solidFill>
                  <a:srgbClr val="FFFF00"/>
                </a:solidFill>
                <a:latin typeface="Times New Roman"/>
                <a:ea typeface="Times New Roman"/>
              </a:rPr>
              <a:t>Для дружной семейки горошек годится.</a:t>
            </a:r>
            <a:endParaRPr sz="1600" dirty="0"/>
          </a:p>
          <a:p>
            <a:r>
              <a:rPr lang="ru-RU" sz="1600" b="1" dirty="0">
                <a:solidFill>
                  <a:srgbClr val="FFFF00"/>
                </a:solidFill>
                <a:latin typeface="Times New Roman"/>
                <a:ea typeface="Times New Roman"/>
              </a:rPr>
              <a:t>А шишки, конечно же, для долголетья,</a:t>
            </a:r>
            <a:endParaRPr sz="1600" dirty="0"/>
          </a:p>
          <a:p>
            <a:r>
              <a:rPr lang="ru-RU" sz="1600" b="1" dirty="0">
                <a:solidFill>
                  <a:srgbClr val="FFFF00"/>
                </a:solidFill>
                <a:latin typeface="Times New Roman"/>
                <a:ea typeface="Times New Roman"/>
              </a:rPr>
              <a:t>А вот кукуруза – здоровые дети.</a:t>
            </a:r>
            <a:endParaRPr sz="1600" dirty="0"/>
          </a:p>
          <a:p>
            <a:r>
              <a:rPr lang="ru-RU" sz="1600" b="1" dirty="0">
                <a:solidFill>
                  <a:srgbClr val="FFFF00"/>
                </a:solidFill>
                <a:latin typeface="Times New Roman"/>
                <a:ea typeface="Times New Roman"/>
              </a:rPr>
              <a:t> </a:t>
            </a:r>
            <a:endParaRPr sz="1600" dirty="0"/>
          </a:p>
          <a:p>
            <a:r>
              <a:rPr lang="ru-RU" sz="1600" b="1" dirty="0">
                <a:solidFill>
                  <a:srgbClr val="FFFF00"/>
                </a:solidFill>
                <a:latin typeface="Times New Roman"/>
                <a:ea typeface="Times New Roman"/>
              </a:rPr>
              <a:t>Зерно для достатка, для женщин – рябина.</a:t>
            </a:r>
            <a:endParaRPr sz="1600" dirty="0"/>
          </a:p>
          <a:p>
            <a:r>
              <a:rPr lang="ru-RU" sz="1600" b="1" dirty="0">
                <a:solidFill>
                  <a:srgbClr val="FFFF00"/>
                </a:solidFill>
                <a:latin typeface="Times New Roman"/>
                <a:ea typeface="Times New Roman"/>
              </a:rPr>
              <a:t>А веник, чтоб не было зла и в помине.</a:t>
            </a:r>
            <a:endParaRPr sz="1600" dirty="0"/>
          </a:p>
          <a:p>
            <a:r>
              <a:rPr lang="ru-RU" sz="1600" b="1" dirty="0">
                <a:solidFill>
                  <a:srgbClr val="FFFF00"/>
                </a:solidFill>
                <a:latin typeface="Times New Roman"/>
                <a:ea typeface="Times New Roman"/>
              </a:rPr>
              <a:t>Так будьте здоровы, богато </a:t>
            </a:r>
            <a:r>
              <a:rPr lang="ru-RU" sz="1600" b="1" dirty="0" smtClean="0">
                <a:solidFill>
                  <a:srgbClr val="FFFF00"/>
                </a:solidFill>
                <a:latin typeface="Times New Roman"/>
                <a:ea typeface="Times New Roman"/>
              </a:rPr>
              <a:t>живите</a:t>
            </a:r>
            <a:endParaRPr sz="1600" dirty="0"/>
          </a:p>
          <a:p>
            <a:r>
              <a:rPr lang="ru-RU" sz="1600" b="1" dirty="0">
                <a:solidFill>
                  <a:srgbClr val="FFFF00"/>
                </a:solidFill>
                <a:latin typeface="Times New Roman"/>
                <a:ea typeface="Times New Roman"/>
              </a:rPr>
              <a:t>И в гости </a:t>
            </a:r>
            <a:r>
              <a:rPr lang="ru-RU" sz="1600" b="1" dirty="0" smtClean="0">
                <a:solidFill>
                  <a:srgbClr val="FFFF00"/>
                </a:solidFill>
                <a:latin typeface="Times New Roman"/>
                <a:ea typeface="Times New Roman"/>
              </a:rPr>
              <a:t>еще к </a:t>
            </a:r>
            <a:r>
              <a:rPr lang="ru-RU" sz="1600" b="1" dirty="0">
                <a:solidFill>
                  <a:srgbClr val="FFFF00"/>
                </a:solidFill>
                <a:latin typeface="Times New Roman"/>
                <a:ea typeface="Times New Roman"/>
              </a:rPr>
              <a:t>нам не раз приходите!</a:t>
            </a:r>
            <a:endParaRPr sz="1600" dirty="0"/>
          </a:p>
          <a:p>
            <a:r>
              <a:rPr lang="ru-RU" sz="3200" b="1" dirty="0">
                <a:solidFill>
                  <a:srgbClr val="8B8B8B"/>
                </a:solidFill>
                <a:latin typeface="Times New Roman"/>
                <a:ea typeface="Times New Roman"/>
              </a:rPr>
              <a:t>					</a:t>
            </a:r>
            <a:r>
              <a:rPr lang="ru-RU" sz="3200" b="1" dirty="0" smtClean="0">
                <a:solidFill>
                  <a:srgbClr val="8B8B8B"/>
                </a:solidFill>
                <a:latin typeface="Times New Roman"/>
                <a:ea typeface="Times New Roman"/>
              </a:rPr>
              <a:t> 			</a:t>
            </a:r>
            <a:r>
              <a:rPr lang="ru-RU" sz="2000" b="1" i="1" dirty="0" smtClean="0">
                <a:solidFill>
                  <a:srgbClr val="663300"/>
                </a:solidFill>
                <a:latin typeface="Times New Roman"/>
                <a:ea typeface="Times New Roman"/>
              </a:rPr>
              <a:t>М</a:t>
            </a:r>
            <a:r>
              <a:rPr lang="ru-RU" sz="2000" b="1" i="1" dirty="0">
                <a:solidFill>
                  <a:srgbClr val="663300"/>
                </a:solidFill>
                <a:latin typeface="Times New Roman"/>
                <a:ea typeface="Times New Roman"/>
              </a:rPr>
              <a:t>. </a:t>
            </a:r>
            <a:r>
              <a:rPr lang="ru-RU" sz="2000" b="1" i="1" dirty="0" err="1" smtClean="0">
                <a:solidFill>
                  <a:srgbClr val="663300"/>
                </a:solidFill>
                <a:latin typeface="Times New Roman"/>
                <a:ea typeface="Times New Roman"/>
              </a:rPr>
              <a:t>Кретова</a:t>
            </a:r>
            <a:endParaRPr sz="2000"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84" name="CustomShape 2"/>
          <p:cNvSpPr/>
          <p:nvPr/>
        </p:nvSpPr>
        <p:spPr>
          <a:xfrm>
            <a:off x="467640" y="620640"/>
            <a:ext cx="2879280" cy="5687640"/>
          </a:xfrm>
          <a:prstGeom prst="rect">
            <a:avLst/>
          </a:prstGeom>
          <a:noFill/>
          <a:ln>
            <a:noFill/>
          </a:ln>
        </p:spPr>
      </p:sp>
      <p:pic>
        <p:nvPicPr>
          <p:cNvPr id="185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15565" y="980728"/>
            <a:ext cx="3558960" cy="424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123480" y="217080"/>
            <a:ext cx="8228520" cy="790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Коловрат</a:t>
            </a:r>
            <a:endParaRPr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2" name="Picture 4"/>
          <p:cNvPicPr/>
          <p:nvPr/>
        </p:nvPicPr>
        <p:blipFill>
          <a:blip r:embed="rId2"/>
          <a:srcRect l="25011" t="19917" r="22845" b="15527"/>
          <a:stretch>
            <a:fillRect/>
          </a:stretch>
        </p:blipFill>
        <p:spPr>
          <a:xfrm>
            <a:off x="-154610" y="14334"/>
            <a:ext cx="3473640" cy="3040560"/>
          </a:xfrm>
          <a:prstGeom prst="rect">
            <a:avLst/>
          </a:prstGeom>
          <a:ln>
            <a:noFill/>
          </a:ln>
        </p:spPr>
      </p:pic>
      <p:pic>
        <p:nvPicPr>
          <p:cNvPr id="123" name="Picture 5"/>
          <p:cNvPicPr/>
          <p:nvPr/>
        </p:nvPicPr>
        <p:blipFill>
          <a:blip r:embed="rId3"/>
          <a:srcRect l="6577" t="50969" r="49774" b="7139"/>
          <a:stretch>
            <a:fillRect/>
          </a:stretch>
        </p:blipFill>
        <p:spPr>
          <a:xfrm>
            <a:off x="-125429" y="2643829"/>
            <a:ext cx="3311280" cy="4228920"/>
          </a:xfrm>
          <a:prstGeom prst="rect">
            <a:avLst/>
          </a:prstGeom>
          <a:ln>
            <a:noFill/>
          </a:ln>
        </p:spPr>
      </p:pic>
      <p:pic>
        <p:nvPicPr>
          <p:cNvPr id="124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2915816" y="2593128"/>
            <a:ext cx="4083480" cy="3765960"/>
          </a:xfrm>
          <a:prstGeom prst="rect">
            <a:avLst/>
          </a:prstGeom>
          <a:ln>
            <a:noFill/>
          </a:ln>
        </p:spPr>
      </p:pic>
      <p:pic>
        <p:nvPicPr>
          <p:cNvPr id="125" name="Picture 9"/>
          <p:cNvPicPr/>
          <p:nvPr/>
        </p:nvPicPr>
        <p:blipFill>
          <a:blip r:embed="rId5"/>
          <a:srcRect l="37069" r="21655" b="6361"/>
          <a:stretch>
            <a:fillRect/>
          </a:stretch>
        </p:blipFill>
        <p:spPr>
          <a:xfrm>
            <a:off x="7164288" y="21408"/>
            <a:ext cx="1817640" cy="5502960"/>
          </a:xfrm>
          <a:prstGeom prst="rect">
            <a:avLst/>
          </a:prstGeom>
          <a:ln>
            <a:noFill/>
          </a:ln>
        </p:spPr>
      </p:pic>
      <p:pic>
        <p:nvPicPr>
          <p:cNvPr id="126" name="Picture 11"/>
          <p:cNvPicPr/>
          <p:nvPr/>
        </p:nvPicPr>
        <p:blipFill>
          <a:blip r:embed="rId6"/>
          <a:srcRect l="4246" t="44036" r="2170" b="4141"/>
          <a:stretch>
            <a:fillRect/>
          </a:stretch>
        </p:blipFill>
        <p:spPr>
          <a:xfrm>
            <a:off x="3156670" y="855180"/>
            <a:ext cx="3599280" cy="1276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/>
          </p:nvPr>
        </p:nvSpPr>
        <p:spPr>
          <a:xfrm>
            <a:off x="395536" y="692696"/>
            <a:ext cx="8229240" cy="5308200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Презентацию подготовила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М.А.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Кретова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п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едагог-психолог, педагог дополнительного образования,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«ЦРР – детский сад №1039»,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Восточный округ, Москва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46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411480" y="144000"/>
            <a:ext cx="8228520" cy="848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Коловрат</a:t>
            </a:r>
            <a:endParaRPr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</p:sp>
      <p:pic>
        <p:nvPicPr>
          <p:cNvPr id="12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6080" y="1314000"/>
            <a:ext cx="5713920" cy="2142000"/>
          </a:xfrm>
          <a:prstGeom prst="rect">
            <a:avLst/>
          </a:prstGeom>
          <a:ln>
            <a:noFill/>
          </a:ln>
        </p:spPr>
      </p:pic>
      <p:pic>
        <p:nvPicPr>
          <p:cNvPr id="130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527400" y="3888000"/>
            <a:ext cx="2856600" cy="2808720"/>
          </a:xfrm>
          <a:prstGeom prst="rect">
            <a:avLst/>
          </a:prstGeom>
          <a:ln>
            <a:noFill/>
          </a:ln>
        </p:spPr>
      </p:pic>
      <p:pic>
        <p:nvPicPr>
          <p:cNvPr id="131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4104000" y="1440000"/>
            <a:ext cx="4761360" cy="2618280"/>
          </a:xfrm>
          <a:prstGeom prst="rect">
            <a:avLst/>
          </a:prstGeom>
          <a:ln>
            <a:noFill/>
          </a:ln>
        </p:spPr>
      </p:pic>
      <p:pic>
        <p:nvPicPr>
          <p:cNvPr id="132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4405320" y="4248000"/>
            <a:ext cx="3226680" cy="2419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457200" y="274680"/>
            <a:ext cx="8228520" cy="776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М.Боскин</a:t>
            </a:r>
            <a:r>
              <a:rPr lang="ru-RU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. Хоровод</a:t>
            </a:r>
            <a:endParaRPr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971640" y="1255320"/>
            <a:ext cx="7199640" cy="5331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288000" y="159120"/>
            <a:ext cx="8228520" cy="848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Изба</a:t>
            </a:r>
            <a:endParaRPr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6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</p:sp>
      <p:pic>
        <p:nvPicPr>
          <p:cNvPr id="137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67640" y="1268640"/>
            <a:ext cx="8180640" cy="544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5436000" y="260640"/>
            <a:ext cx="3331800" cy="1871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«</a:t>
            </a:r>
            <a:r>
              <a:rPr lang="ru-RU" sz="4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Конек</a:t>
            </a:r>
            <a:r>
              <a:rPr lang="ru-RU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» </a:t>
            </a:r>
            <a:endParaRPr lang="ru-RU" sz="4000" dirty="0" smtClean="0">
              <a:solidFill>
                <a:schemeClr val="accent6">
                  <a:lumMod val="20000"/>
                  <a:lumOff val="80000"/>
                </a:schemeClr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4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на </a:t>
            </a:r>
            <a:r>
              <a:rPr lang="ru-RU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крыше</a:t>
            </a:r>
            <a:endParaRPr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9" name="Picture 3"/>
          <p:cNvPicPr/>
          <p:nvPr/>
        </p:nvPicPr>
        <p:blipFill>
          <a:blip r:embed="rId2"/>
          <a:srcRect l="21574"/>
          <a:stretch>
            <a:fillRect/>
          </a:stretch>
        </p:blipFill>
        <p:spPr>
          <a:xfrm>
            <a:off x="323640" y="519120"/>
            <a:ext cx="4731480" cy="4522680"/>
          </a:xfrm>
          <a:prstGeom prst="rect">
            <a:avLst/>
          </a:prstGeom>
          <a:ln>
            <a:noFill/>
          </a:ln>
        </p:spPr>
      </p:pic>
      <p:pic>
        <p:nvPicPr>
          <p:cNvPr id="140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5364000" y="2781000"/>
            <a:ext cx="3562920" cy="378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1080000" y="289080"/>
            <a:ext cx="5930280" cy="790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endParaRPr dirty="0"/>
          </a:p>
          <a:p>
            <a:pPr algn="ctr"/>
            <a:r>
              <a:rPr lang="ru-RU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Обереги-животные</a:t>
            </a:r>
            <a:endParaRPr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142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51640" y="1276200"/>
            <a:ext cx="4323240" cy="5491800"/>
          </a:xfrm>
          <a:prstGeom prst="rect">
            <a:avLst/>
          </a:prstGeom>
          <a:ln>
            <a:noFill/>
          </a:ln>
        </p:spPr>
      </p:pic>
      <p:pic>
        <p:nvPicPr>
          <p:cNvPr id="143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46280" y="1276200"/>
            <a:ext cx="3801960" cy="2853360"/>
          </a:xfrm>
          <a:prstGeom prst="rect">
            <a:avLst/>
          </a:prstGeom>
          <a:ln>
            <a:noFill/>
          </a:ln>
        </p:spPr>
      </p:pic>
      <p:pic>
        <p:nvPicPr>
          <p:cNvPr id="145" name="Picture 7"/>
          <p:cNvPicPr/>
          <p:nvPr/>
        </p:nvPicPr>
        <p:blipFill>
          <a:blip r:embed="rId4"/>
          <a:srcRect l="2579" t="3924" r="5789"/>
          <a:stretch>
            <a:fillRect/>
          </a:stretch>
        </p:blipFill>
        <p:spPr>
          <a:xfrm>
            <a:off x="5580112" y="4480912"/>
            <a:ext cx="2247840" cy="2255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1923480" y="1368000"/>
            <a:ext cx="8228520" cy="776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Лапти</a:t>
            </a:r>
            <a:endParaRPr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7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</p:sp>
      <p:pic>
        <p:nvPicPr>
          <p:cNvPr id="148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07640" y="235080"/>
            <a:ext cx="4365360" cy="5706000"/>
          </a:xfrm>
          <a:prstGeom prst="rect">
            <a:avLst/>
          </a:prstGeom>
          <a:ln>
            <a:noFill/>
          </a:ln>
        </p:spPr>
      </p:pic>
      <p:pic>
        <p:nvPicPr>
          <p:cNvPr id="149" name="Picture 3"/>
          <p:cNvPicPr/>
          <p:nvPr/>
        </p:nvPicPr>
        <p:blipFill>
          <a:blip r:embed="rId3"/>
          <a:srcRect l="-183125" r="-488072" b="4515960"/>
          <a:stretch>
            <a:fillRect/>
          </a:stretch>
        </p:blipFill>
        <p:spPr>
          <a:xfrm>
            <a:off x="5364000" y="1989000"/>
            <a:ext cx="3098880" cy="4605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457200" y="274680"/>
            <a:ext cx="8228520" cy="848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</a:rPr>
              <a:t>Валенки</a:t>
            </a:r>
            <a:endParaRPr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51" name="Picture 3"/>
          <p:cNvPicPr/>
          <p:nvPr/>
        </p:nvPicPr>
        <p:blipFill>
          <a:blip r:embed="rId2"/>
          <a:srcRect l="22708" r="15067" b="13306"/>
          <a:stretch>
            <a:fillRect/>
          </a:stretch>
        </p:blipFill>
        <p:spPr>
          <a:xfrm>
            <a:off x="4788000" y="2332800"/>
            <a:ext cx="4112640" cy="4295520"/>
          </a:xfrm>
          <a:prstGeom prst="rect">
            <a:avLst/>
          </a:prstGeom>
          <a:ln>
            <a:noFill/>
          </a:ln>
        </p:spPr>
      </p:pic>
      <p:pic>
        <p:nvPicPr>
          <p:cNvPr id="152" name="Picture 6"/>
          <p:cNvPicPr/>
          <p:nvPr/>
        </p:nvPicPr>
        <p:blipFill>
          <a:blip r:embed="rId3"/>
          <a:srcRect l="7346" t="4644" r="9277" b="6684"/>
          <a:stretch>
            <a:fillRect/>
          </a:stretch>
        </p:blipFill>
        <p:spPr>
          <a:xfrm>
            <a:off x="251640" y="1124640"/>
            <a:ext cx="4701960" cy="458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102</Words>
  <Application>Microsoft Office PowerPoint</Application>
  <PresentationFormat>Экран (4:3)</PresentationFormat>
  <Paragraphs>45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editor</cp:lastModifiedBy>
  <cp:revision>5</cp:revision>
  <dcterms:modified xsi:type="dcterms:W3CDTF">2014-08-05T17:10:00Z</dcterms:modified>
</cp:coreProperties>
</file>