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5.jpeg" ContentType="image/jpeg"/>
  <Override PartName="/ppt/media/image8.png" ContentType="image/png"/>
  <Override PartName="/ppt/media/image10.png" ContentType="image/png"/>
  <Override PartName="/ppt/media/image20.jpeg" ContentType="image/jpeg"/>
  <Override PartName="/ppt/media/image12.png" ContentType="image/png"/>
  <Override PartName="/ppt/media/image22.jpeg" ContentType="image/jpeg"/>
  <Override PartName="/ppt/media/image14.png" ContentType="image/png"/>
  <Override PartName="/ppt/media/image24.jpeg" ContentType="image/jpeg"/>
  <Override PartName="/ppt/media/image30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32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5.png" ContentType="image/png"/>
  <Override PartName="/ppt/media/image34.jpeg" ContentType="image/jpeg"/>
  <Override PartName="/ppt/media/image7.png" ContentType="image/png"/>
  <Override PartName="/ppt/media/image19.jpeg" ContentType="image/jpeg"/>
  <Override PartName="/ppt/media/image9.png" ContentType="image/png"/>
  <Override PartName="/ppt/media/image11.png" ContentType="image/png"/>
  <Override PartName="/ppt/media/image21.jpeg" ContentType="image/jpeg"/>
  <Override PartName="/ppt/media/image13.png" ContentType="image/png"/>
  <Override PartName="/ppt/media/image23.jpeg" ContentType="image/jpeg"/>
  <Override PartName="/ppt/media/image25.jpeg" ContentType="image/jpeg"/>
  <Override PartName="/ppt/media/image31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4.png" ContentType="image/png"/>
  <Override PartName="/ppt/media/image33.jpeg" ContentType="image/jpeg"/>
  <Override PartName="/ppt/media/image29.jpeg" ContentType="image/jpeg"/>
  <Override PartName="/ppt/media/image18.jpeg" ContentType="image/jpeg"/>
  <Override PartName="/ppt/media/image6.png" ContentType="image/png"/>
  <Override PartName="/ppt/slideLayouts/slideLayout3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.xml.rels" ContentType="application/vnd.openxmlformats-package.relationships+xml"/>
  <Override PartName="/ppt/slideLayouts/slideLayout7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1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5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-83160"/>
            <a:ext cx="3007440" cy="1873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3720" cy="585252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3720" cy="585252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153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54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155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56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157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158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59" name="PlaceHolder 8"/>
          <p:cNvSpPr>
            <a:spLocks noGrp="1"/>
          </p:cNvSpPr>
          <p:nvPr>
            <p:ph type="title"/>
          </p:nvPr>
        </p:nvSpPr>
        <p:spPr>
          <a:xfrm>
            <a:off x="457200" y="-83160"/>
            <a:ext cx="3007440" cy="1873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60" name="PlaceHolder 9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3720" cy="5852520"/>
          </a:xfrm>
          <a:prstGeom prst="rect">
            <a:avLst/>
          </a:prstGeom>
        </p:spPr>
        <p:txBody>
          <a:bodyPr anchor="b"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161" name="PlaceHolder 10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3720" cy="5852520"/>
          </a:xfrm>
          <a:prstGeom prst="rect">
            <a:avLst/>
          </a:prstGeom>
        </p:spPr>
        <p:txBody>
          <a:bodyPr anchor="b"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197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198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199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00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201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202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03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0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rgbClr val="ffcf01"/>
          </a:solidFill>
          <a:ln w="9360">
            <a:noFill/>
          </a:ln>
        </p:spPr>
      </p:sp>
      <p:sp>
        <p:nvSpPr>
          <p:cNvPr id="240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41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</p:sp>
      <p:sp>
        <p:nvSpPr>
          <p:cNvPr id="242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43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9360">
            <a:noFill/>
          </a:ln>
        </p:spPr>
      </p:sp>
      <p:sp>
        <p:nvSpPr>
          <p:cNvPr id="244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rgbClr val="1c1c1c"/>
          </a:solidFill>
          <a:ln w="9360">
            <a:noFill/>
          </a:ln>
        </p:spPr>
      </p:sp>
      <p:sp>
        <p:nvSpPr>
          <p:cNvPr id="245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246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4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5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656000" y="-93600"/>
            <a:ext cx="7792200" cy="146124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800">
                <a:solidFill>
                  <a:srgbClr val="dddddd"/>
                </a:solidFill>
                <a:latin typeface="Tahoma"/>
              </a:rPr>
              <a:t>ДЕТСКИЕ МУЗЫКАЛЬНЫЕ ИНСТРУМЕНТЫ</a:t>
            </a:r>
            <a:endParaRPr/>
          </a:p>
        </p:txBody>
      </p:sp>
      <p:pic>
        <p:nvPicPr>
          <p:cNvPr descr="" id="283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984320" y="2017800"/>
            <a:ext cx="6168240" cy="4114080"/>
          </a:xfrm>
          <a:prstGeom prst="rect">
            <a:avLst/>
          </a:prstGeom>
          <a:ln w="9360">
            <a:noFill/>
          </a:ln>
        </p:spPr>
      </p:pic>
    </p:spTree>
  </p:cSld>
  <p:transition spd="slow">
    <p:split dir="out" orient="vert"/>
  </p:transition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53800" y="2171520"/>
            <a:ext cx="7792200" cy="146124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5400">
                <a:solidFill>
                  <a:srgbClr val="dddddd"/>
                </a:solidFill>
                <a:latin typeface="Tahoma"/>
              </a:rPr>
              <a:t>В мастерской</a:t>
            </a:r>
            <a:r>
              <a:rPr lang="ru-RU" sz="5400">
                <a:solidFill>
                  <a:srgbClr val="333399"/>
                </a:solidFill>
                <a:latin typeface="Tahoma"/>
              </a:rPr>
              <a:t> </a:t>
            </a:r>
            <a:endParaRPr/>
          </a:p>
        </p:txBody>
      </p:sp>
      <p:pic>
        <p:nvPicPr>
          <p:cNvPr descr="" id="302" name="Содержимое 12"/>
          <p:cNvPicPr/>
          <p:nvPr/>
        </p:nvPicPr>
        <p:blipFill>
          <a:blip r:embed="rId1"/>
          <a:stretch>
            <a:fillRect/>
          </a:stretch>
        </p:blipFill>
        <p:spPr>
          <a:xfrm>
            <a:off x="4038480" y="0"/>
            <a:ext cx="4952160" cy="68572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2736000" y="15336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dddddd"/>
                </a:solidFill>
                <a:latin typeface="Calibri"/>
              </a:rPr>
              <a:t>БУБНЫ СТАРИННЫЕ</a:t>
            </a:r>
            <a:endParaRPr/>
          </a:p>
        </p:txBody>
      </p:sp>
      <p:pic>
        <p:nvPicPr>
          <p:cNvPr descr="" id="304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7960"/>
            <a:ext cx="4876200" cy="5485680"/>
          </a:xfrm>
          <a:prstGeom prst="rect">
            <a:avLst/>
          </a:prstGeom>
          <a:ln>
            <a:noFill/>
          </a:ln>
        </p:spPr>
      </p:pic>
      <p:pic>
        <p:nvPicPr>
          <p:cNvPr descr="" id="305" name="Содержимое 8"/>
          <p:cNvPicPr/>
          <p:nvPr/>
        </p:nvPicPr>
        <p:blipFill>
          <a:blip r:embed="rId2"/>
          <a:stretch>
            <a:fillRect/>
          </a:stretch>
        </p:blipFill>
        <p:spPr>
          <a:xfrm>
            <a:off x="4072680" y="1448280"/>
            <a:ext cx="4494960" cy="54093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6" name="Содержимо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-75960" y="0"/>
            <a:ext cx="4799880" cy="5562000"/>
          </a:xfrm>
          <a:prstGeom prst="rect">
            <a:avLst/>
          </a:prstGeom>
          <a:ln>
            <a:noFill/>
          </a:ln>
        </p:spPr>
      </p:pic>
      <p:pic>
        <p:nvPicPr>
          <p:cNvPr descr="" id="307" name="Содержимо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36640" y="1341720"/>
            <a:ext cx="4419000" cy="551592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8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0" y="0"/>
            <a:ext cx="4494960" cy="4799880"/>
          </a:xfrm>
          <a:prstGeom prst="rect">
            <a:avLst/>
          </a:prstGeom>
          <a:ln>
            <a:noFill/>
          </a:ln>
        </p:spPr>
      </p:pic>
      <p:pic>
        <p:nvPicPr>
          <p:cNvPr descr="" id="309" name="Содержимо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23760" y="1731240"/>
            <a:ext cx="4799880" cy="51264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3" nodeType="tmRoot" restart="never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04000" y="5943600"/>
            <a:ext cx="8228880" cy="761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5400">
                <a:solidFill>
                  <a:srgbClr val="ff6600"/>
                </a:solidFill>
                <a:latin typeface="Calibri"/>
              </a:rPr>
              <a:t>С</a:t>
            </a:r>
            <a:r>
              <a:rPr lang="ru-RU" sz="5400">
                <a:solidFill>
                  <a:srgbClr val="6666ff"/>
                </a:solidFill>
                <a:latin typeface="Calibri"/>
              </a:rPr>
              <a:t>К</a:t>
            </a:r>
            <a:r>
              <a:rPr lang="ru-RU" sz="5400">
                <a:solidFill>
                  <a:srgbClr val="ff0066"/>
                </a:solidFill>
                <a:latin typeface="Calibri"/>
              </a:rPr>
              <a:t>О</a:t>
            </a:r>
            <a:r>
              <a:rPr lang="ru-RU" sz="5400">
                <a:solidFill>
                  <a:srgbClr val="66ff00"/>
                </a:solidFill>
                <a:latin typeface="Calibri"/>
              </a:rPr>
              <a:t>М</a:t>
            </a:r>
            <a:r>
              <a:rPr lang="ru-RU" sz="5400">
                <a:solidFill>
                  <a:srgbClr val="ff9900"/>
                </a:solidFill>
                <a:latin typeface="Calibri"/>
              </a:rPr>
              <a:t>О</a:t>
            </a:r>
            <a:r>
              <a:rPr lang="ru-RU" sz="5400">
                <a:solidFill>
                  <a:srgbClr val="ff00cc"/>
                </a:solidFill>
                <a:latin typeface="Calibri"/>
              </a:rPr>
              <a:t>Р</a:t>
            </a:r>
            <a:r>
              <a:rPr lang="ru-RU" sz="5400">
                <a:solidFill>
                  <a:srgbClr val="0000ff"/>
                </a:solidFill>
                <a:latin typeface="Calibri"/>
              </a:rPr>
              <a:t>О</a:t>
            </a:r>
            <a:r>
              <a:rPr lang="ru-RU" sz="5400">
                <a:solidFill>
                  <a:srgbClr val="ff950e"/>
                </a:solidFill>
                <a:latin typeface="Calibri"/>
              </a:rPr>
              <a:t>Х</a:t>
            </a:r>
            <a:r>
              <a:rPr lang="ru-RU" sz="5400">
                <a:solidFill>
                  <a:srgbClr val="66ff66"/>
                </a:solidFill>
                <a:latin typeface="Calibri"/>
              </a:rPr>
              <a:t>И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  </a:t>
            </a:r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2590920" y="380880"/>
            <a:ext cx="4723560" cy="990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313" name="Рисунок 2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104760"/>
            <a:ext cx="8076600" cy="5942880"/>
          </a:xfrm>
          <a:prstGeom prst="rect">
            <a:avLst/>
          </a:prstGeom>
          <a:ln>
            <a:noFill/>
          </a:ln>
        </p:spPr>
      </p:pic>
    </p:spTree>
  </p:cSld>
  <p:transition advTm="63000" spd="slow">
    <p:split dir="out" orient="vert"/>
  </p:transition>
  <p:timing>
    <p:tnLst>
      <p:par>
        <p:cTn dur="indefinite" id="25" nodeType="tmRoot" restart="never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4" name="Содержимо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49680" y="0"/>
            <a:ext cx="4629960" cy="6131880"/>
          </a:xfrm>
          <a:prstGeom prst="rect">
            <a:avLst/>
          </a:prstGeom>
          <a:ln>
            <a:noFill/>
          </a:ln>
        </p:spPr>
      </p:pic>
      <p:pic>
        <p:nvPicPr>
          <p:cNvPr descr="" id="315" name="Содержимое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000" y="720000"/>
            <a:ext cx="4419000" cy="61318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27" nodeType="tmRoot" restart="never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124080" y="5943600"/>
            <a:ext cx="4037760" cy="91368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CustomShape 2"/>
          <p:cNvSpPr/>
          <p:nvPr/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ahoma"/>
              </a:rPr>
              <a:t>       </a:t>
            </a:r>
            <a:endParaRPr/>
          </a:p>
        </p:txBody>
      </p:sp>
      <p:pic>
        <p:nvPicPr>
          <p:cNvPr descr="" id="318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32000" y="748440"/>
            <a:ext cx="6800760" cy="6019200"/>
          </a:xfrm>
          <a:prstGeom prst="rect">
            <a:avLst/>
          </a:prstGeom>
          <a:ln>
            <a:noFill/>
          </a:ln>
        </p:spPr>
      </p:pic>
    </p:spTree>
  </p:cSld>
  <p:transition advTm="60000" spd="slow">
    <p:split dir="out" orient="vert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9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3575160" y="643680"/>
            <a:ext cx="5110920" cy="5756400"/>
          </a:xfrm>
          <a:prstGeom prst="rect">
            <a:avLst/>
          </a:prstGeom>
          <a:ln>
            <a:noFill/>
          </a:ln>
        </p:spPr>
      </p:pic>
      <p:sp>
        <p:nvSpPr>
          <p:cNvPr id="320" name="CustomShape 1"/>
          <p:cNvSpPr/>
          <p:nvPr/>
        </p:nvSpPr>
        <p:spPr>
          <a:xfrm>
            <a:off x="360000" y="648000"/>
            <a:ext cx="3007440" cy="406800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5400">
                <a:solidFill>
                  <a:srgbClr val="dddddd"/>
                </a:solidFill>
                <a:latin typeface="Tahoma"/>
              </a:rPr>
              <a:t>Что вы узнали о бубне?</a:t>
            </a:r>
            <a:endParaRPr/>
          </a:p>
        </p:txBody>
      </p:sp>
    </p:spTree>
  </p:cSld>
  <p:transition spd="slow">
    <p:split dir="out" orient="vert"/>
  </p:transition>
  <p:timing>
    <p:tnLst>
      <p:par>
        <p:cTn dur="indefinite" id="29" nodeType="tmRoot" restart="never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-360000" y="4041360"/>
            <a:ext cx="7792200" cy="11422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8000">
                <a:solidFill>
                  <a:srgbClr val="333399"/>
                </a:solidFill>
                <a:latin typeface="Tahoma"/>
              </a:rPr>
              <a:t>	</a:t>
            </a:r>
            <a:r>
              <a:rPr lang="ru-RU" sz="5400">
                <a:solidFill>
                  <a:srgbClr val="dddddd"/>
                </a:solidFill>
                <a:latin typeface="Tahoma"/>
              </a:rPr>
              <a:t>	</a:t>
            </a:r>
            <a:r>
              <a:rPr lang="ru-RU" sz="5400">
                <a:solidFill>
                  <a:srgbClr val="dddddd"/>
                </a:solidFill>
                <a:latin typeface="Tahoma"/>
                <a:ea typeface="DejaVu Sans Light"/>
              </a:rPr>
              <a:t>БУБЕН</a:t>
            </a:r>
            <a:endParaRPr/>
          </a:p>
        </p:txBody>
      </p:sp>
      <p:pic>
        <p:nvPicPr>
          <p:cNvPr descr="" id="285" name="Содержимое 7"/>
          <p:cNvPicPr/>
          <p:nvPr/>
        </p:nvPicPr>
        <p:blipFill>
          <a:blip r:embed="rId1"/>
          <a:stretch>
            <a:fillRect/>
          </a:stretch>
        </p:blipFill>
        <p:spPr>
          <a:xfrm>
            <a:off x="2972160" y="0"/>
            <a:ext cx="6171480" cy="56379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744000" y="212040"/>
            <a:ext cx="7847640" cy="3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dddddd"/>
                </a:solidFill>
                <a:latin typeface="Calibri"/>
              </a:rPr>
              <a:t>БУБНЫ-ИГРУШКИ</a:t>
            </a:r>
            <a:endParaRPr/>
          </a:p>
        </p:txBody>
      </p:sp>
      <p:pic>
        <p:nvPicPr>
          <p:cNvPr descr="" id="287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816480"/>
            <a:ext cx="9143280" cy="60951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0"/>
            <a:ext cx="8228880" cy="1065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dddddd"/>
                </a:solidFill>
                <a:latin typeface="Calibri"/>
              </a:rPr>
              <a:t>БУБНЫ ПРОФЕССИОНАЛЬНЫЕ</a:t>
            </a:r>
            <a:endParaRPr/>
          </a:p>
        </p:txBody>
      </p:sp>
      <p:pic>
        <p:nvPicPr>
          <p:cNvPr descr="" id="289" name="Содержимо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838440"/>
            <a:ext cx="8076600" cy="60192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dddddd"/>
                </a:solidFill>
                <a:latin typeface="Calibri"/>
              </a:rPr>
              <a:t>БУБНИСТ – ИСПОЛНИТЕЛЬ НА БУБНЕ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1828800" y="533520"/>
            <a:ext cx="6171480" cy="8373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293" name="Содержимое 29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1295280"/>
            <a:ext cx="6628680" cy="5333400"/>
          </a:xfrm>
          <a:prstGeom prst="rect">
            <a:avLst/>
          </a:prstGeom>
          <a:ln>
            <a:noFill/>
          </a:ln>
        </p:spPr>
      </p:pic>
    </p:spTree>
  </p:cSld>
  <p:transition advTm="62000" spd="slow">
    <p:split dir="out" orient="vert"/>
  </p:transition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60000" y="41760"/>
            <a:ext cx="2591640" cy="30538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r>
              <a:rPr b="1" lang="ru-RU" sz="4400">
                <a:solidFill>
                  <a:srgbClr val="dddddd"/>
                </a:solidFill>
                <a:latin typeface="Calibri"/>
              </a:rPr>
              <a:t>БУБЕН  –  ДРЕВНЕЙШИЙ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dddddd"/>
                </a:solidFill>
                <a:latin typeface="Calibri"/>
              </a:rPr>
              <a:t>МУЗЫКАЛЬНЫЙ ИНСТРУМЕНТ</a:t>
            </a:r>
            <a:r>
              <a:rPr b="1" lang="ru-RU" sz="3600">
                <a:solidFill>
                  <a:srgbClr val="dddddd"/>
                </a:solidFill>
                <a:latin typeface="Calibri"/>
              </a:rPr>
              <a:t>  </a:t>
            </a:r>
            <a:endParaRPr/>
          </a:p>
        </p:txBody>
      </p:sp>
      <p:pic>
        <p:nvPicPr>
          <p:cNvPr descr="" id="295" name="Содержимо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2952000" y="1124640"/>
            <a:ext cx="5637960" cy="44190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0"/>
            <a:ext cx="8228880" cy="1065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    </a:t>
            </a:r>
            <a:endParaRPr/>
          </a:p>
        </p:txBody>
      </p:sp>
      <p:pic>
        <p:nvPicPr>
          <p:cNvPr descr="" id="298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0"/>
            <a:ext cx="5065920" cy="6857280"/>
          </a:xfrm>
          <a:prstGeom prst="rect">
            <a:avLst/>
          </a:prstGeom>
          <a:ln>
            <a:noFill/>
          </a:ln>
        </p:spPr>
      </p:pic>
    </p:spTree>
  </p:cSld>
  <p:transition advTm="60000" spd="slow">
    <p:split dir="out" orient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9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360000"/>
            <a:ext cx="9143280" cy="61714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0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504000"/>
            <a:ext cx="8914680" cy="59428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